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7" r:id="rId1"/>
  </p:sldMasterIdLst>
  <p:notesMasterIdLst>
    <p:notesMasterId r:id="rId74"/>
  </p:notesMasterIdLst>
  <p:sldIdLst>
    <p:sldId id="379" r:id="rId2"/>
    <p:sldId id="380" r:id="rId3"/>
    <p:sldId id="381" r:id="rId4"/>
    <p:sldId id="382" r:id="rId5"/>
    <p:sldId id="383" r:id="rId6"/>
    <p:sldId id="384" r:id="rId7"/>
    <p:sldId id="449" r:id="rId8"/>
    <p:sldId id="385" r:id="rId9"/>
    <p:sldId id="386" r:id="rId10"/>
    <p:sldId id="387" r:id="rId11"/>
    <p:sldId id="388" r:id="rId12"/>
    <p:sldId id="389" r:id="rId13"/>
    <p:sldId id="390" r:id="rId14"/>
    <p:sldId id="391" r:id="rId15"/>
    <p:sldId id="392" r:id="rId16"/>
    <p:sldId id="393" r:id="rId17"/>
    <p:sldId id="394" r:id="rId18"/>
    <p:sldId id="395" r:id="rId19"/>
    <p:sldId id="396" r:id="rId20"/>
    <p:sldId id="397" r:id="rId21"/>
    <p:sldId id="398" r:id="rId22"/>
    <p:sldId id="447" r:id="rId23"/>
    <p:sldId id="448" r:id="rId24"/>
    <p:sldId id="399" r:id="rId25"/>
    <p:sldId id="400" r:id="rId26"/>
    <p:sldId id="401" r:id="rId27"/>
    <p:sldId id="402" r:id="rId28"/>
    <p:sldId id="403" r:id="rId29"/>
    <p:sldId id="404" r:id="rId30"/>
    <p:sldId id="405" r:id="rId31"/>
    <p:sldId id="406" r:id="rId32"/>
    <p:sldId id="407" r:id="rId33"/>
    <p:sldId id="408" r:id="rId34"/>
    <p:sldId id="409" r:id="rId35"/>
    <p:sldId id="410" r:id="rId36"/>
    <p:sldId id="411" r:id="rId37"/>
    <p:sldId id="445" r:id="rId38"/>
    <p:sldId id="412" r:id="rId39"/>
    <p:sldId id="413" r:id="rId40"/>
    <p:sldId id="414" r:id="rId41"/>
    <p:sldId id="415" r:id="rId42"/>
    <p:sldId id="451" r:id="rId43"/>
    <p:sldId id="416" r:id="rId44"/>
    <p:sldId id="450" r:id="rId45"/>
    <p:sldId id="417" r:id="rId46"/>
    <p:sldId id="418" r:id="rId47"/>
    <p:sldId id="419" r:id="rId48"/>
    <p:sldId id="420" r:id="rId49"/>
    <p:sldId id="421" r:id="rId50"/>
    <p:sldId id="422" r:id="rId51"/>
    <p:sldId id="423" r:id="rId52"/>
    <p:sldId id="424" r:id="rId53"/>
    <p:sldId id="425" r:id="rId54"/>
    <p:sldId id="426" r:id="rId55"/>
    <p:sldId id="427" r:id="rId56"/>
    <p:sldId id="428" r:id="rId57"/>
    <p:sldId id="429" r:id="rId58"/>
    <p:sldId id="430" r:id="rId59"/>
    <p:sldId id="431" r:id="rId60"/>
    <p:sldId id="432" r:id="rId61"/>
    <p:sldId id="433" r:id="rId62"/>
    <p:sldId id="434" r:id="rId63"/>
    <p:sldId id="435" r:id="rId64"/>
    <p:sldId id="436" r:id="rId65"/>
    <p:sldId id="437" r:id="rId66"/>
    <p:sldId id="438" r:id="rId67"/>
    <p:sldId id="439" r:id="rId68"/>
    <p:sldId id="440" r:id="rId69"/>
    <p:sldId id="441" r:id="rId70"/>
    <p:sldId id="442" r:id="rId71"/>
    <p:sldId id="443" r:id="rId72"/>
    <p:sldId id="444" r:id="rId7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88C"/>
    <a:srgbClr val="FF00FF"/>
    <a:srgbClr val="FFCCFF"/>
    <a:srgbClr val="000066"/>
    <a:srgbClr val="A1BD63"/>
    <a:srgbClr val="006600"/>
    <a:srgbClr val="336600"/>
    <a:srgbClr val="BBD979"/>
    <a:srgbClr val="003300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38" autoAdjust="0"/>
    <p:restoredTop sz="88482" autoAdjust="0"/>
  </p:normalViewPr>
  <p:slideViewPr>
    <p:cSldViewPr>
      <p:cViewPr varScale="1">
        <p:scale>
          <a:sx n="84" d="100"/>
          <a:sy n="84" d="100"/>
        </p:scale>
        <p:origin x="1358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56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9ED2C-851F-4193-8C04-09F342F60FD1}" type="datetimeFigureOut">
              <a:rPr lang="bg-BG" smtClean="0"/>
              <a:pPr/>
              <a:t>15.3.2022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F07EE-69FA-4824-B30A-1662B7D73DD1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76274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07EE-69FA-4824-B30A-1662B7D73DD1}" type="slidenum">
              <a:rPr lang="bg-BG" smtClean="0"/>
              <a:pPr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50122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-76200" y="3319552"/>
            <a:ext cx="9296400" cy="338048"/>
            <a:chOff x="0" y="3200400"/>
            <a:chExt cx="9144000" cy="140495"/>
          </a:xfrm>
        </p:grpSpPr>
        <p:sp>
          <p:nvSpPr>
            <p:cNvPr id="5" name="Rectangle 4"/>
            <p:cNvSpPr/>
            <p:nvPr userDrawn="1"/>
          </p:nvSpPr>
          <p:spPr>
            <a:xfrm>
              <a:off x="0" y="3200400"/>
              <a:ext cx="9144000" cy="45719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0" y="3247556"/>
              <a:ext cx="9144000" cy="45719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95176"/>
              <a:ext cx="9144000" cy="45719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263221"/>
            <a:ext cx="9143999" cy="594779"/>
          </a:xfrm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marL="457200" indent="-457200">
              <a:buFontTx/>
              <a:buNone/>
              <a:defRPr lang="en-US" sz="2000" b="0" cap="none" spc="0" baseline="0" dirty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pPr marL="0" lvl="0" indent="0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</a:pPr>
            <a:r>
              <a:rPr lang="en-US" dirty="0"/>
              <a:t>Click to edit</a:t>
            </a:r>
            <a:r>
              <a:rPr lang="bg-BG" dirty="0"/>
              <a:t> </a:t>
            </a:r>
            <a:r>
              <a:rPr lang="en-US" dirty="0"/>
              <a:t>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648200"/>
            <a:ext cx="9143999" cy="762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5400" b="1" kern="1200" spc="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Заглавие на темата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0" y="1795552"/>
            <a:ext cx="9144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2000" baseline="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115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115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115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962400"/>
            <a:ext cx="9143999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3600" b="0" kern="1200" spc="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НОМЕР НА ТЕМАТА</a:t>
            </a:r>
          </a:p>
        </p:txBody>
      </p:sp>
    </p:spTree>
    <p:extLst>
      <p:ext uri="{BB962C8B-B14F-4D97-AF65-F5344CB8AC3E}">
        <p14:creationId xmlns:p14="http://schemas.microsoft.com/office/powerpoint/2010/main" val="2044912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802296" y="2743200"/>
            <a:ext cx="7036904" cy="685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bg-BG" sz="4800" b="1" kern="120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2231047"/>
            <a:ext cx="23622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TextBox 9"/>
          <p:cNvSpPr txBox="1"/>
          <p:nvPr userDrawn="1"/>
        </p:nvSpPr>
        <p:spPr>
          <a:xfrm>
            <a:off x="1712844" y="1676400"/>
            <a:ext cx="3773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90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48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48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4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3429000"/>
            <a:ext cx="7036904" cy="320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457200" indent="-457200" algn="l" defTabSz="914400" rtl="0" eaLnBrk="1" latinLnBrk="0" hangingPunct="1">
              <a:spcBef>
                <a:spcPct val="0"/>
              </a:spcBef>
              <a:buFont typeface="Arial" panose="020B0604020202020204" pitchFamily="34" charset="0"/>
              <a:buChar char="•"/>
              <a:defRPr lang="bg-BG" sz="3200" b="0" kern="120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76200" y="2431253"/>
            <a:ext cx="9296400" cy="90464"/>
            <a:chOff x="0" y="3189594"/>
            <a:chExt cx="9144000" cy="136848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3702284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28600"/>
            <a:ext cx="9144000" cy="645195"/>
          </a:xfrm>
        </p:spPr>
        <p:txBody>
          <a:bodyPr>
            <a:noAutofit/>
          </a:bodyPr>
          <a:lstStyle>
            <a:lvl1pPr marL="914400" indent="0" algn="l">
              <a:defRPr sz="4800" b="1" spc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bg-BG" dirty="0"/>
              <a:t>Заглавие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1219200"/>
            <a:ext cx="8153400" cy="5562600"/>
          </a:xfr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buNone/>
              <a:defRPr lang="en-US" sz="3600" b="1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b="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</a:defRPr>
            </a:lvl2pPr>
            <a:lvl3pPr marL="914400" indent="0"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>
              <a:buNone/>
              <a:defRPr lang="en-US" sz="2000" dirty="0" smtClean="0">
                <a:ln>
                  <a:noFill/>
                </a:ln>
                <a:effectLst/>
                <a:latin typeface="Candara" panose="020E0502030303020204" pitchFamily="34" charset="0"/>
              </a:defRPr>
            </a:lvl4pPr>
            <a:lvl5pPr marL="1828800" indent="0">
              <a:buNone/>
              <a:defRPr lang="bg-BG" sz="1800" dirty="0">
                <a:ln>
                  <a:noFill/>
                </a:ln>
                <a:effectLst/>
                <a:latin typeface="Candara" panose="020E05020303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0" y="341245"/>
            <a:ext cx="914400" cy="457200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Arial Black" panose="020B0A04020102020204" pitchFamily="34" charset="0"/>
              </a:rPr>
              <a:t>V</a:t>
            </a:r>
            <a:r>
              <a:rPr lang="en-US" sz="2400" dirty="0">
                <a:solidFill>
                  <a:srgbClr val="FF388C"/>
                </a:solidFill>
                <a:latin typeface="Arial Black" panose="020B0A04020102020204" pitchFamily="34" charset="0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X</a:t>
            </a:r>
            <a:endParaRPr lang="bg-BG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76200" y="838200"/>
            <a:ext cx="9296400" cy="90464"/>
            <a:chOff x="0" y="3189594"/>
            <a:chExt cx="9144000" cy="136848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2736664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228600"/>
            <a:ext cx="8153400" cy="6553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3600" b="1" kern="1200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kern="120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2pPr>
            <a:lvl3pPr marL="738188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0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bg-BG" sz="2000" kern="120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147534"/>
      </p:ext>
    </p:extLst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1396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647B6-4DF4-4BA6-B689-C87DB92DA6DB}" type="datetimeFigureOut">
              <a:rPr lang="bg-BG" smtClean="0"/>
              <a:t>15.3.2022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287EB-2210-4948-9944-027BD576363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3473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3" r:id="rId2"/>
    <p:sldLayoutId id="2147483825" r:id="rId3"/>
    <p:sldLayoutId id="2147483824" r:id="rId4"/>
    <p:sldLayoutId id="2147483802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Examples/E0404-linear-vector-chained.html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Examples/E0405-linear-combination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Examples/E0406-linear-combination-dynamic.htm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Examples/E0407-trajectory-cylindrical.html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Examples/E0408-trajectory-formula.html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weenjs/tween.js/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.to/iggredible/what-the-heck-are-cjs-amd-umd-and-esm-ikm" TargetMode="Externa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Examples/E0409-tween.html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Examples/E0410-tween-delay.html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Examples/E0411-tween-group.html" TargetMode="Externa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Examples/E0412-tween-infinite.html" TargetMode="External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tweenjs.github.io/tween.js/examples/03_graphs.html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hyperlink" Target="Examples/E0413-tween-cubic-in.html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Examples/E0415-tween-cubic-inout.html" TargetMode="External"/><Relationship Id="rId5" Type="http://schemas.openxmlformats.org/officeDocument/2006/relationships/image" Target="../media/image38.png"/><Relationship Id="rId4" Type="http://schemas.openxmlformats.org/officeDocument/2006/relationships/hyperlink" Target="Examples/E0414-tween-cubic-out.htm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Examples/E0416-tween-elastic-out.html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taarts/dat.gui" TargetMode="Externa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lil-gui.georgealways.com/dist/" TargetMode="External"/><Relationship Id="rId2" Type="http://schemas.openxmlformats.org/officeDocument/2006/relationships/hyperlink" Target="https://lil-gui.georgealways.com/" TargetMode="Externa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Examples/E0417-gui-number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Examples/E0418-gui-coordinates.html" TargetMode="Externa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Examples/E0419-gui-folders.html" TargetMode="Externa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Examples/E0420-gui-boolean.html" TargetMode="Externa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Examples/E0421-gui-list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hyperlink" Target="Examples/E0422-gui-list-named.html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Examples/E0423-gui-color.html" TargetMode="Externa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Examples/E0424-navigation-gui.html" TargetMode="Externa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Examples/E0425-navigation-mouse.html" TargetMode="Externa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Examples/E0426-navigation-orbit.html" TargetMode="Externa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Examples/E0401-linear-vector.html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Examples/E0402-linear-vector-slow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hyperlink" Target="Examples/E0403-linear-vector-fast.html" TargetMode="Externa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noProof="0" dirty="0"/>
              <a:t>проф. д-р Павел Бойчев    КИТ-ФМИ-СУ    20</a:t>
            </a:r>
            <a:r>
              <a:rPr lang="en-US" noProof="0" dirty="0"/>
              <a:t>22</a:t>
            </a:r>
            <a:endParaRPr lang="bg-BG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bg-BG" dirty="0"/>
              <a:t>Анимация</a:t>
            </a:r>
            <a:endParaRPr lang="bg-BG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bg-BG" noProof="0" dirty="0"/>
              <a:t>Тема №</a:t>
            </a:r>
            <a:r>
              <a:rPr lang="bg-BG" noProof="0" dirty="0"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413898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Верижно движение</a:t>
            </a:r>
          </a:p>
          <a:p>
            <a:pPr lvl="1"/>
            <a:r>
              <a:rPr lang="bg-BG" dirty="0"/>
              <a:t>Поредица от няколко линейни движения</a:t>
            </a:r>
          </a:p>
          <a:p>
            <a:pPr lvl="1"/>
            <a:r>
              <a:rPr lang="bg-BG" dirty="0"/>
              <a:t>Всяко е по различно ориентирана отсечка</a:t>
            </a:r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D93352BB-D2B9-4150-A21F-91AEFCD98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178" y="2057400"/>
            <a:ext cx="7318710" cy="39719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41767956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Линейна комбинация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Основна идея</a:t>
                </a:r>
              </a:p>
              <a:p>
                <a:pPr lvl="1"/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Начално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FF388C"/>
                        </a:solidFill>
                        <a:latin typeface="Cambria Math"/>
                      </a:rPr>
                      <m:t>A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и крайно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FF388C"/>
                        </a:solidFill>
                        <a:latin typeface="Cambria Math"/>
                      </a:rPr>
                      <m:t>B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bg-BG" dirty="0"/>
                  <a:t>положение</a:t>
                </a:r>
              </a:p>
              <a:p>
                <a:pPr lvl="1"/>
                <a:r>
                  <a:rPr lang="bg-BG" dirty="0"/>
                  <a:t>Коефициент на преход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388C"/>
                        </a:solidFill>
                        <a:latin typeface="Cambria Math"/>
                      </a:rPr>
                      <m:t>𝑘</m:t>
                    </m:r>
                    <m:r>
                      <a:rPr lang="en-US" b="0" i="1" smtClean="0">
                        <a:solidFill>
                          <a:srgbClr val="FF388C"/>
                        </a:solidFill>
                        <a:latin typeface="Cambria Math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0,1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bg-BG" dirty="0"/>
                  <a:t>Междинно положение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/>
                      </a:rPr>
                      <m:t>𝑃</m:t>
                    </m:r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1−</m:t>
                        </m:r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/>
                      </a:rPr>
                      <m:t>𝐴</m:t>
                    </m:r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/>
                      </a:rPr>
                      <m:t>+</m:t>
                    </m:r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/>
                      </a:rPr>
                      <m:t>𝑘𝐵</m:t>
                    </m:r>
                  </m:oMath>
                </a14:m>
                <a:r>
                  <a:rPr lang="bg-BG" dirty="0"/>
                  <a:t>, което е на точка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между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FF388C"/>
                        </a:solidFill>
                        <a:latin typeface="Cambria Math"/>
                      </a:rPr>
                      <m:t>A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FF388C"/>
                        </a:solidFill>
                        <a:latin typeface="Cambria Math"/>
                      </a:rPr>
                      <m:t>B</m:t>
                    </m:r>
                  </m:oMath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lvl="1"/>
                <a:r>
                  <a:rPr lang="bg-BG" dirty="0"/>
                  <a:t>За да движим обект, променяме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/>
                      </a:rPr>
                      <m:t>𝑘</m:t>
                    </m:r>
                  </m:oMath>
                </a14:m>
                <a:r>
                  <a:rPr lang="bg-BG" dirty="0"/>
                  <a:t> и слагаме обекта на новото междинно положение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5807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Илюстрация</a:t>
                </a:r>
                <a:r>
                  <a:rPr lang="en-US" dirty="0"/>
                  <a:t> </a:t>
                </a:r>
                <a:r>
                  <a:rPr lang="bg-BG" dirty="0"/>
                  <a:t>на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FF388C"/>
                        </a:solidFill>
                        <a:latin typeface="Cambria Math"/>
                      </a:rPr>
                      <m:t>𝑃</m:t>
                    </m:r>
                    <m:r>
                      <a:rPr lang="en-US" sz="3200" b="0" i="1" dirty="0">
                        <a:solidFill>
                          <a:srgbClr val="FF388C"/>
                        </a:solidFill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3200" b="0" i="1" dirty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>
                            <a:solidFill>
                              <a:srgbClr val="FF388C"/>
                            </a:solidFill>
                            <a:latin typeface="Cambria Math"/>
                          </a:rPr>
                          <m:t>1−</m:t>
                        </m:r>
                        <m:r>
                          <a:rPr lang="en-US" sz="3200" b="0" i="1" dirty="0">
                            <a:solidFill>
                              <a:srgbClr val="FF388C"/>
                            </a:solidFill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US" sz="3200" b="0" i="1" dirty="0">
                        <a:solidFill>
                          <a:srgbClr val="FF388C"/>
                        </a:solidFill>
                        <a:latin typeface="Cambria Math"/>
                      </a:rPr>
                      <m:t>𝐴</m:t>
                    </m:r>
                    <m:r>
                      <a:rPr lang="en-US" sz="3200" b="0" i="1" dirty="0">
                        <a:solidFill>
                          <a:srgbClr val="FF388C"/>
                        </a:solidFill>
                        <a:latin typeface="Cambria Math"/>
                      </a:rPr>
                      <m:t>+</m:t>
                    </m:r>
                    <m:r>
                      <a:rPr lang="en-US" sz="3200" b="0" i="1" dirty="0">
                        <a:solidFill>
                          <a:srgbClr val="FF388C"/>
                        </a:solidFill>
                        <a:latin typeface="Cambria Math"/>
                      </a:rPr>
                      <m:t>𝑘𝐵</m:t>
                    </m:r>
                  </m:oMath>
                </a14:m>
                <a:endParaRPr lang="bg-BG" sz="3200" dirty="0"/>
              </a:p>
              <a:p>
                <a:pPr lvl="1"/>
                <a:r>
                  <a:rPr lang="bg-BG" dirty="0"/>
                  <a:t>При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388C"/>
                        </a:solidFill>
                        <a:latin typeface="Cambria Math"/>
                      </a:rPr>
                      <m:t>𝑘</m:t>
                    </m:r>
                    <m:r>
                      <a:rPr lang="en-US" i="1">
                        <a:solidFill>
                          <a:srgbClr val="FF388C"/>
                        </a:solidFill>
                        <a:latin typeface="Cambria Math"/>
                      </a:rPr>
                      <m:t>=0</m:t>
                    </m:r>
                  </m:oMath>
                </a14:m>
                <a:r>
                  <a:rPr lang="bg-BG" dirty="0"/>
                  <a:t> получаваме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388C"/>
                        </a:solidFill>
                        <a:latin typeface="Cambria Math"/>
                      </a:rPr>
                      <m:t>𝑃</m:t>
                    </m:r>
                    <m:r>
                      <a:rPr lang="en-US" i="1" dirty="0">
                        <a:solidFill>
                          <a:srgbClr val="FF388C"/>
                        </a:solidFill>
                        <a:latin typeface="Cambria Math"/>
                      </a:rPr>
                      <m:t>=</m:t>
                    </m:r>
                    <m:r>
                      <a:rPr lang="en-US" i="1" dirty="0">
                        <a:solidFill>
                          <a:srgbClr val="FF388C"/>
                        </a:solidFill>
                        <a:latin typeface="Cambria Math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:r>
                  <a:rPr lang="bg-BG" dirty="0"/>
                  <a:t>При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388C"/>
                        </a:solidFill>
                        <a:latin typeface="Cambria Math"/>
                      </a:rPr>
                      <m:t>𝑘</m:t>
                    </m:r>
                    <m:r>
                      <a:rPr lang="en-US" i="1" dirty="0">
                        <a:solidFill>
                          <a:srgbClr val="FF388C"/>
                        </a:solidFill>
                        <a:latin typeface="Cambria Math"/>
                      </a:rPr>
                      <m:t>=1</m:t>
                    </m:r>
                  </m:oMath>
                </a14:m>
                <a:r>
                  <a:rPr lang="bg-BG" dirty="0"/>
                  <a:t> получаваме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388C"/>
                        </a:solidFill>
                        <a:latin typeface="Cambria Math"/>
                      </a:rPr>
                      <m:t>𝑃</m:t>
                    </m:r>
                    <m:r>
                      <a:rPr lang="en-US" i="1" dirty="0">
                        <a:solidFill>
                          <a:srgbClr val="FF388C"/>
                        </a:solidFill>
                        <a:latin typeface="Cambria Math"/>
                      </a:rPr>
                      <m:t>=</m:t>
                    </m:r>
                    <m:r>
                      <a:rPr lang="en-US" i="1" dirty="0">
                        <a:solidFill>
                          <a:srgbClr val="FF388C"/>
                        </a:solidFill>
                        <a:latin typeface="Cambria Math"/>
                      </a:rPr>
                      <m:t>𝐵</m:t>
                    </m:r>
                  </m:oMath>
                </a14:m>
                <a:endParaRPr lang="en-US" dirty="0"/>
              </a:p>
              <a:p>
                <a:pPr lvl="1"/>
                <a:r>
                  <a:rPr lang="bg-BG" dirty="0"/>
                  <a:t>При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388C"/>
                        </a:solidFill>
                        <a:latin typeface="Cambria Math"/>
                      </a:rPr>
                      <m:t>𝑘</m:t>
                    </m:r>
                    <m:r>
                      <a:rPr lang="en-US" i="1" dirty="0">
                        <a:solidFill>
                          <a:srgbClr val="FF388C"/>
                        </a:solidFill>
                        <a:latin typeface="Cambria Math"/>
                      </a:rPr>
                      <m:t>∈(0,1)</m:t>
                    </m:r>
                  </m:oMath>
                </a14:m>
                <a:r>
                  <a:rPr lang="bg-BG" dirty="0"/>
                  <a:t> получаваме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388C"/>
                        </a:solidFill>
                        <a:latin typeface="Cambria Math"/>
                      </a:rPr>
                      <m:t>𝑃</m:t>
                    </m:r>
                  </m:oMath>
                </a14:m>
                <a:r>
                  <a:rPr lang="bg-BG" dirty="0"/>
                  <a:t> между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388C"/>
                        </a:solidFill>
                        <a:latin typeface="Cambria Math"/>
                      </a:rPr>
                      <m:t>𝐴</m:t>
                    </m:r>
                  </m:oMath>
                </a14:m>
                <a:r>
                  <a:rPr lang="en-US" dirty="0"/>
                  <a:t> </a:t>
                </a:r>
                <a:r>
                  <a:rPr lang="bg-BG" dirty="0"/>
                  <a:t>и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388C"/>
                        </a:solidFill>
                        <a:latin typeface="Cambria Math"/>
                      </a:rPr>
                      <m:t>𝐵</m:t>
                    </m:r>
                  </m:oMath>
                </a14:m>
                <a:endParaRPr lang="bg-BG" dirty="0"/>
              </a:p>
              <a:p>
                <a:endParaRPr lang="bg-BG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1">
                <a:blip r:embed="rId2"/>
                <a:stretch>
                  <a:fillRect l="-2242" t="-1395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1636059" y="3755628"/>
            <a:ext cx="1070574" cy="1562847"/>
            <a:chOff x="85873" y="4054543"/>
            <a:chExt cx="1070574" cy="1562847"/>
          </a:xfrm>
        </p:grpSpPr>
        <p:sp>
          <p:nvSpPr>
            <p:cNvPr id="4" name="Text Placeholder 2"/>
            <p:cNvSpPr txBox="1">
              <a:spLocks/>
            </p:cNvSpPr>
            <p:nvPr/>
          </p:nvSpPr>
          <p:spPr>
            <a:xfrm>
              <a:off x="85873" y="4990727"/>
              <a:ext cx="1070574" cy="626663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Начална точка</a:t>
              </a:r>
            </a:p>
          </p:txBody>
        </p:sp>
        <p:cxnSp>
          <p:nvCxnSpPr>
            <p:cNvPr id="5" name="Straight Connector 4"/>
            <p:cNvCxnSpPr/>
            <p:nvPr/>
          </p:nvCxnSpPr>
          <p:spPr>
            <a:xfrm flipV="1">
              <a:off x="1156447" y="4054543"/>
              <a:ext cx="0" cy="1562847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9" name="Rectangle 38"/>
          <p:cNvSpPr/>
          <p:nvPr/>
        </p:nvSpPr>
        <p:spPr>
          <a:xfrm rot="1271240">
            <a:off x="1152124" y="4351318"/>
            <a:ext cx="6801323" cy="57527"/>
          </a:xfrm>
          <a:prstGeom prst="rect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0" name="Oval 39"/>
          <p:cNvSpPr/>
          <p:nvPr/>
        </p:nvSpPr>
        <p:spPr>
          <a:xfrm>
            <a:off x="6248400" y="4953000"/>
            <a:ext cx="231667" cy="231667"/>
          </a:xfrm>
          <a:prstGeom prst="ellipse">
            <a:avLst/>
          </a:prstGeom>
          <a:solidFill>
            <a:srgbClr val="FF38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1" name="Oval 40"/>
          <p:cNvSpPr/>
          <p:nvPr/>
        </p:nvSpPr>
        <p:spPr>
          <a:xfrm>
            <a:off x="2590800" y="3538357"/>
            <a:ext cx="231667" cy="231667"/>
          </a:xfrm>
          <a:prstGeom prst="ellipse">
            <a:avLst/>
          </a:prstGeom>
          <a:solidFill>
            <a:srgbClr val="FF38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44" name="Group 43"/>
          <p:cNvGrpSpPr/>
          <p:nvPr/>
        </p:nvGrpSpPr>
        <p:grpSpPr>
          <a:xfrm>
            <a:off x="6364233" y="3387777"/>
            <a:ext cx="1078486" cy="1562847"/>
            <a:chOff x="77961" y="4985229"/>
            <a:chExt cx="1078486" cy="1562847"/>
          </a:xfrm>
        </p:grpSpPr>
        <p:sp>
          <p:nvSpPr>
            <p:cNvPr id="45" name="Text Placeholder 2"/>
            <p:cNvSpPr txBox="1">
              <a:spLocks/>
            </p:cNvSpPr>
            <p:nvPr/>
          </p:nvSpPr>
          <p:spPr>
            <a:xfrm>
              <a:off x="85873" y="4990727"/>
              <a:ext cx="1070574" cy="626663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Крайна точка</a:t>
              </a:r>
            </a:p>
          </p:txBody>
        </p:sp>
        <p:cxnSp>
          <p:nvCxnSpPr>
            <p:cNvPr id="46" name="Straight Connector 45"/>
            <p:cNvCxnSpPr/>
            <p:nvPr/>
          </p:nvCxnSpPr>
          <p:spPr>
            <a:xfrm flipV="1">
              <a:off x="77961" y="4985229"/>
              <a:ext cx="0" cy="1562847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 rot="1285180">
                <a:off x="2374390" y="3206736"/>
                <a:ext cx="8684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FF388C"/>
                          </a:solidFill>
                          <a:latin typeface="Cambria Math"/>
                        </a:rPr>
                        <m:t>𝑘</m:t>
                      </m:r>
                      <m:r>
                        <a:rPr lang="en-US" sz="2000" i="1">
                          <a:solidFill>
                            <a:srgbClr val="FF388C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bg-BG" sz="20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285180">
                <a:off x="2374390" y="3206736"/>
                <a:ext cx="868443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 rot="1285180">
                <a:off x="5841887" y="5073699"/>
                <a:ext cx="8684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FF388C"/>
                          </a:solidFill>
                          <a:latin typeface="Cambria Math"/>
                        </a:rPr>
                        <m:t>𝑘</m:t>
                      </m:r>
                      <m:r>
                        <a:rPr lang="en-US" sz="2000" i="1" smtClean="0">
                          <a:solidFill>
                            <a:srgbClr val="FF388C"/>
                          </a:solidFill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bg-BG" sz="20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285180">
                <a:off x="5841887" y="5073699"/>
                <a:ext cx="868443" cy="4001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 rot="1285180">
                <a:off x="7663067" y="5578287"/>
                <a:ext cx="8684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FF388C"/>
                          </a:solidFill>
                          <a:latin typeface="Cambria Math"/>
                        </a:rPr>
                        <m:t>𝑘</m:t>
                      </m:r>
                      <m:r>
                        <a:rPr lang="bg-BG" sz="2000" b="0" i="1" smtClean="0">
                          <a:solidFill>
                            <a:srgbClr val="FF388C"/>
                          </a:solidFill>
                          <a:latin typeface="Cambria Math"/>
                        </a:rPr>
                        <m:t>&gt;1</m:t>
                      </m:r>
                    </m:oMath>
                  </m:oMathPara>
                </a14:m>
                <a:endParaRPr lang="bg-BG" sz="20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285180">
                <a:off x="7663067" y="5578287"/>
                <a:ext cx="868443" cy="4001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 rot="1285180">
                <a:off x="590077" y="2775899"/>
                <a:ext cx="8684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FF388C"/>
                          </a:solidFill>
                          <a:latin typeface="Cambria Math"/>
                        </a:rPr>
                        <m:t>𝑘</m:t>
                      </m:r>
                      <m:r>
                        <a:rPr lang="bg-BG" sz="2000" b="0" i="1" smtClean="0">
                          <a:solidFill>
                            <a:srgbClr val="FF388C"/>
                          </a:solidFill>
                          <a:latin typeface="Cambria Math"/>
                        </a:rPr>
                        <m:t>&lt;0</m:t>
                      </m:r>
                    </m:oMath>
                  </m:oMathPara>
                </a14:m>
                <a:endParaRPr lang="bg-BG" sz="20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285180">
                <a:off x="590077" y="2775899"/>
                <a:ext cx="868443" cy="4001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2014696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Пример</a:t>
                </a:r>
              </a:p>
              <a:p>
                <a:pPr lvl="1"/>
                <a:r>
                  <a:rPr lang="bg-BG" dirty="0"/>
                  <a:t>Променяме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/>
                      </a:rPr>
                      <m:t>𝑘</m:t>
                    </m:r>
                  </m:oMath>
                </a14:m>
                <a:r>
                  <a:rPr lang="bg-BG" dirty="0"/>
                  <a:t> циклично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между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0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и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1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bg-BG" dirty="0"/>
                  <a:t>чрез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/>
                      </a:rPr>
                      <m:t>𝑘</m:t>
                    </m:r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sin</m:t>
                        </m:r>
                      </m:fName>
                      <m:e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𝑡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  <a:endParaRPr lang="bg-BG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hlinkClick r:id="rId3" action="ppaction://hlinkfile"/>
            <a:extLst>
              <a:ext uri="{FF2B5EF4-FFF2-40B4-BE49-F238E27FC236}">
                <a16:creationId xmlns:a16="http://schemas.microsoft.com/office/drawing/2014/main" id="{4A5C9D2C-1992-4889-AEA2-90878EC56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1336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17434289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Динамична линейна комбинация</a:t>
                </a:r>
              </a:p>
              <a:p>
                <a:pPr lvl="1"/>
                <a:r>
                  <a:rPr lang="bg-BG" dirty="0"/>
                  <a:t>Движението се запазва между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A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B</m:t>
                    </m:r>
                  </m:oMath>
                </a14:m>
                <a:r>
                  <a:rPr lang="bg-BG" dirty="0"/>
                  <a:t>, дори и те да се променят</a:t>
                </a: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hlinkClick r:id="rId3" action="ppaction://hlinkfile"/>
            <a:extLst>
              <a:ext uri="{FF2B5EF4-FFF2-40B4-BE49-F238E27FC236}">
                <a16:creationId xmlns:a16="http://schemas.microsoft.com/office/drawing/2014/main" id="{687242AF-A428-472E-A522-FCBB3292B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895082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Траектория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Движение по траектория</a:t>
                </a:r>
              </a:p>
              <a:p>
                <a:pPr lvl="1"/>
                <a:r>
                  <a:rPr lang="bg-BG" dirty="0"/>
                  <a:t>Траекторията се описва с уравнение</a:t>
                </a:r>
              </a:p>
              <a:p>
                <a:pPr lvl="1"/>
                <a:r>
                  <a:rPr lang="bg-BG" dirty="0"/>
                  <a:t>Предпочита се явен вид</a:t>
                </a:r>
                <a:r>
                  <a:rPr lang="en-US" dirty="0"/>
                  <a:t>:</a:t>
                </a:r>
                <a:br>
                  <a:rPr lang="en-US" b="0" i="1" dirty="0">
                    <a:latin typeface="Cambria Math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388C"/>
                        </a:solidFill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FF388C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rgbClr val="FF388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rgbClr val="FF388C"/>
                                  </a:solidFill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rgbClr val="FF388C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b="0" i="1" smtClean="0">
                                  <a:solidFill>
                                    <a:srgbClr val="FF388C"/>
                                  </a:solidFill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rgbClr val="FF388C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FF388C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rgbClr val="FF388C"/>
                                  </a:solidFill>
                                  <a:latin typeface="Cambria Math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rgbClr val="FF388C"/>
                                  </a:solidFill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solidFill>
                                    <a:srgbClr val="FF388C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b="0" i="1" smtClean="0">
                                  <a:solidFill>
                                    <a:srgbClr val="FF388C"/>
                                  </a:solidFill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solidFill>
                                    <a:srgbClr val="FF388C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FF388C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rgbClr val="FF388C"/>
                                  </a:solidFill>
                                  <a:latin typeface="Cambria Math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rgbClr val="FF388C"/>
                                  </a:solidFill>
                                  <a:latin typeface="Cambria Math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solidFill>
                                    <a:srgbClr val="FF388C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b="0" i="1" smtClean="0">
                                  <a:solidFill>
                                    <a:srgbClr val="FF388C"/>
                                  </a:solidFill>
                                  <a:latin typeface="Cambria Math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solidFill>
                                    <a:srgbClr val="FF388C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FF388C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rgbClr val="FF388C"/>
                                  </a:solidFill>
                                  <a:latin typeface="Cambria Math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bg-BG" b="0" dirty="0"/>
                  <a:t> или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388C"/>
                        </a:solidFill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FF388C"/>
                        </a:solidFill>
                        <a:latin typeface="Cambria Math"/>
                      </a:rPr>
                      <m:t>=</m:t>
                    </m:r>
                    <m:r>
                      <a:rPr lang="en-US" b="0" i="1" smtClean="0">
                        <a:solidFill>
                          <a:srgbClr val="FF388C"/>
                        </a:solidFill>
                        <a:latin typeface="Cambria Math"/>
                      </a:rPr>
                      <m:t>𝑧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𝑥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FF388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388C"/>
                                </a:solidFill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𝑦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FF388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388C"/>
                                </a:solidFill>
                                <a:latin typeface="Cambria Math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bg-BG" dirty="0"/>
                  <a:t>Избягва се неявен вид, като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en-US" b="0" dirty="0">
                  <a:solidFill>
                    <a:srgbClr val="FF388C"/>
                  </a:solidFill>
                </a:endParaRP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1">
                <a:blip r:embed="rId2"/>
                <a:stretch>
                  <a:fillRect l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7109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Композиране на движения</a:t>
                </a:r>
              </a:p>
              <a:p>
                <a:pPr lvl="1"/>
                <a:r>
                  <a:rPr lang="bg-BG" dirty="0"/>
                  <a:t>Движенията по някои от осите могат да се изолират от движенията по другите оси</a:t>
                </a:r>
              </a:p>
              <a:p>
                <a:r>
                  <a:rPr lang="bg-BG" dirty="0"/>
                  <a:t>Пример</a:t>
                </a:r>
              </a:p>
              <a:p>
                <a:pPr lvl="1"/>
                <a:r>
                  <a:rPr lang="bg-BG" dirty="0"/>
                  <a:t>Движение по околната стена на цилиндър</a:t>
                </a:r>
              </a:p>
              <a:p>
                <a:pPr lvl="1"/>
                <a:r>
                  <a:rPr lang="bg-BG" dirty="0"/>
                  <a:t>Комбинация от две движения</a:t>
                </a:r>
                <a:r>
                  <a:rPr lang="en-US" dirty="0"/>
                  <a:t>: </a:t>
                </a:r>
                <a:r>
                  <a:rPr lang="bg-BG" dirty="0"/>
                  <a:t>кръгово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по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XZ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и линейно по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Y</m:t>
                    </m:r>
                  </m:oMath>
                </a14:m>
                <a:br>
                  <a:rPr lang="bg-BG" dirty="0"/>
                </a:br>
                <a:endParaRPr lang="en-US" dirty="0"/>
              </a:p>
              <a:p>
                <a:pPr marL="747713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388C"/>
                          </a:solidFill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388C"/>
                              </a:solidFill>
                              <a:latin typeface="Cambria Math"/>
                            </a:rPr>
                            <m:t>𝑢</m:t>
                          </m:r>
                          <m:r>
                            <a:rPr lang="en-US" i="1">
                              <a:solidFill>
                                <a:srgbClr val="FF388C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FF388C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solidFill>
                            <a:srgbClr val="FF388C"/>
                          </a:solidFill>
                          <a:latin typeface="Cambria Math"/>
                        </a:rPr>
                        <m:t>=</m:t>
                      </m:r>
                      <m:r>
                        <a:rPr lang="en-US" i="1">
                          <a:solidFill>
                            <a:srgbClr val="FF388C"/>
                          </a:solidFill>
                          <a:latin typeface="Cambria Math"/>
                        </a:rPr>
                        <m:t>𝑅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FF388C"/>
                              </a:solidFill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solidFill>
                                <a:srgbClr val="FF388C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388C"/>
                  </a:solidFill>
                </a:endParaRPr>
              </a:p>
              <a:p>
                <a:pPr marL="747713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388C"/>
                          </a:solidFill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388C"/>
                              </a:solidFill>
                              <a:latin typeface="Cambria Math"/>
                            </a:rPr>
                            <m:t>𝑢</m:t>
                          </m:r>
                          <m:r>
                            <a:rPr lang="en-US" i="1">
                              <a:solidFill>
                                <a:srgbClr val="FF388C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FF388C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solidFill>
                            <a:srgbClr val="FF388C"/>
                          </a:solidFill>
                          <a:latin typeface="Cambria Math"/>
                        </a:rPr>
                        <m:t>=</m:t>
                      </m:r>
                      <m:r>
                        <a:rPr lang="en-US" i="1">
                          <a:solidFill>
                            <a:srgbClr val="FF388C"/>
                          </a:solidFill>
                          <a:latin typeface="Cambria Math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rgbClr val="FF388C"/>
                  </a:solidFill>
                </a:endParaRPr>
              </a:p>
              <a:p>
                <a:pPr marL="747713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388C"/>
                          </a:solidFill>
                          <a:latin typeface="Cambria Math"/>
                        </a:rPr>
                        <m:t>𝑧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388C"/>
                              </a:solidFill>
                              <a:latin typeface="Cambria Math"/>
                            </a:rPr>
                            <m:t>𝑢</m:t>
                          </m:r>
                          <m:r>
                            <a:rPr lang="en-US" i="1">
                              <a:solidFill>
                                <a:srgbClr val="FF388C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FF388C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solidFill>
                            <a:srgbClr val="FF388C"/>
                          </a:solidFill>
                          <a:latin typeface="Cambria Math"/>
                        </a:rPr>
                        <m:t>=</m:t>
                      </m:r>
                      <m:r>
                        <a:rPr lang="en-US" i="1">
                          <a:solidFill>
                            <a:srgbClr val="FF388C"/>
                          </a:solidFill>
                          <a:latin typeface="Cambria Math"/>
                        </a:rPr>
                        <m:t>𝑅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FF388C"/>
                              </a:solidFill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n-US" i="1">
                              <a:solidFill>
                                <a:srgbClr val="FF388C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</m:func>
                    </m:oMath>
                  </m:oMathPara>
                </a14:m>
                <a:endParaRPr lang="bg-BG" dirty="0">
                  <a:solidFill>
                    <a:srgbClr val="FF388C"/>
                  </a:solidFill>
                </a:endParaRP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4932692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Задача</a:t>
            </a:r>
          </a:p>
          <a:p>
            <a:pPr lvl="1"/>
            <a:r>
              <a:rPr lang="bg-BG" dirty="0"/>
              <a:t>Пилон с лампа и с рояк мухи около нея</a:t>
            </a:r>
          </a:p>
          <a:p>
            <a:pPr lvl="1"/>
            <a:r>
              <a:rPr lang="bg-BG" dirty="0"/>
              <a:t>Всяка муха се движи по околната стена на невидим цилиндър</a:t>
            </a:r>
          </a:p>
          <a:p>
            <a:pPr lvl="1"/>
            <a:r>
              <a:rPr lang="bg-BG" dirty="0"/>
              <a:t>Ще променяме и радиуса на цилиндъра</a:t>
            </a:r>
          </a:p>
        </p:txBody>
      </p:sp>
      <p:sp>
        <p:nvSpPr>
          <p:cNvPr id="5" name="Can 4"/>
          <p:cNvSpPr/>
          <p:nvPr/>
        </p:nvSpPr>
        <p:spPr>
          <a:xfrm>
            <a:off x="2743200" y="3840731"/>
            <a:ext cx="3657600" cy="1563519"/>
          </a:xfrm>
          <a:prstGeom prst="can">
            <a:avLst>
              <a:gd name="adj" fmla="val 28440"/>
            </a:avLst>
          </a:prstGeom>
          <a:solidFill>
            <a:schemeClr val="accent1">
              <a:lumMod val="20000"/>
              <a:lumOff val="80000"/>
              <a:alpha val="20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Oval 5"/>
          <p:cNvSpPr/>
          <p:nvPr/>
        </p:nvSpPr>
        <p:spPr>
          <a:xfrm>
            <a:off x="3962400" y="4679301"/>
            <a:ext cx="231667" cy="231667"/>
          </a:xfrm>
          <a:prstGeom prst="ellipse">
            <a:avLst/>
          </a:prstGeom>
          <a:solidFill>
            <a:srgbClr val="FF38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7" name="Group 6"/>
          <p:cNvGrpSpPr/>
          <p:nvPr/>
        </p:nvGrpSpPr>
        <p:grpSpPr>
          <a:xfrm>
            <a:off x="6391835" y="4306409"/>
            <a:ext cx="2590799" cy="632161"/>
            <a:chOff x="-495072" y="4985229"/>
            <a:chExt cx="2590799" cy="632161"/>
          </a:xfrm>
        </p:grpSpPr>
        <p:sp>
          <p:nvSpPr>
            <p:cNvPr id="8" name="Text Placeholder 2"/>
            <p:cNvSpPr txBox="1">
              <a:spLocks/>
            </p:cNvSpPr>
            <p:nvPr/>
          </p:nvSpPr>
          <p:spPr>
            <a:xfrm>
              <a:off x="85872" y="4990727"/>
              <a:ext cx="2009855" cy="626663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Повърхност на движение на муха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-495072" y="4985229"/>
              <a:ext cx="2590799" cy="5498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3" name="Arc 12"/>
          <p:cNvSpPr/>
          <p:nvPr/>
        </p:nvSpPr>
        <p:spPr>
          <a:xfrm flipH="1">
            <a:off x="2743199" y="4100341"/>
            <a:ext cx="3657598" cy="704096"/>
          </a:xfrm>
          <a:prstGeom prst="arc">
            <a:avLst>
              <a:gd name="adj1" fmla="val 409213"/>
              <a:gd name="adj2" fmla="val 10240341"/>
            </a:avLst>
          </a:prstGeom>
          <a:ln w="28575">
            <a:solidFill>
              <a:srgbClr val="FF388C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074459" y="4293450"/>
            <a:ext cx="13447" cy="1129552"/>
          </a:xfrm>
          <a:prstGeom prst="straightConnector1">
            <a:avLst/>
          </a:prstGeom>
          <a:ln w="28575">
            <a:solidFill>
              <a:srgbClr val="FF388C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818965" y="4548943"/>
            <a:ext cx="430307" cy="618564"/>
          </a:xfrm>
          <a:prstGeom prst="straightConnector1">
            <a:avLst/>
          </a:prstGeom>
          <a:ln w="28575">
            <a:solidFill>
              <a:srgbClr val="FF388C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5318791" y="2967318"/>
            <a:ext cx="2162256" cy="1747472"/>
            <a:chOff x="85872" y="4990727"/>
            <a:chExt cx="2162256" cy="1747472"/>
          </a:xfrm>
        </p:grpSpPr>
        <p:sp>
          <p:nvSpPr>
            <p:cNvPr id="27" name="Text Placeholder 2"/>
            <p:cNvSpPr txBox="1">
              <a:spLocks/>
            </p:cNvSpPr>
            <p:nvPr/>
          </p:nvSpPr>
          <p:spPr>
            <a:xfrm>
              <a:off x="85872" y="4990727"/>
              <a:ext cx="2162256" cy="626663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Хоризонтално кръгово движение</a:t>
              </a:r>
            </a:p>
          </p:txBody>
        </p:sp>
        <p:cxnSp>
          <p:nvCxnSpPr>
            <p:cNvPr id="28" name="Straight Connector 27"/>
            <p:cNvCxnSpPr/>
            <p:nvPr/>
          </p:nvCxnSpPr>
          <p:spPr>
            <a:xfrm flipV="1">
              <a:off x="85872" y="4990727"/>
              <a:ext cx="0" cy="1747472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1708402" y="3007659"/>
            <a:ext cx="2303304" cy="1510496"/>
            <a:chOff x="1361247" y="4108350"/>
            <a:chExt cx="2303304" cy="1510496"/>
          </a:xfrm>
        </p:grpSpPr>
        <p:sp>
          <p:nvSpPr>
            <p:cNvPr id="32" name="Text Placeholder 2"/>
            <p:cNvSpPr txBox="1">
              <a:spLocks/>
            </p:cNvSpPr>
            <p:nvPr/>
          </p:nvSpPr>
          <p:spPr>
            <a:xfrm>
              <a:off x="1361247" y="4108350"/>
              <a:ext cx="1684110" cy="93146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Вертикално синусоидално движение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 flipH="1" flipV="1">
              <a:off x="2942891" y="4941422"/>
              <a:ext cx="721660" cy="677424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759757" y="5012136"/>
            <a:ext cx="3086102" cy="931464"/>
            <a:chOff x="1878330" y="4856902"/>
            <a:chExt cx="3086102" cy="931464"/>
          </a:xfrm>
        </p:grpSpPr>
        <p:sp>
          <p:nvSpPr>
            <p:cNvPr id="40" name="Text Placeholder 2"/>
            <p:cNvSpPr txBox="1">
              <a:spLocks/>
            </p:cNvSpPr>
            <p:nvPr/>
          </p:nvSpPr>
          <p:spPr>
            <a:xfrm>
              <a:off x="1878330" y="4856902"/>
              <a:ext cx="1667436" cy="93146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Радиално синусоидално движение</a:t>
              </a:r>
            </a:p>
          </p:txBody>
        </p:sp>
        <p:cxnSp>
          <p:nvCxnSpPr>
            <p:cNvPr id="41" name="Straight Connector 40"/>
            <p:cNvCxnSpPr/>
            <p:nvPr/>
          </p:nvCxnSpPr>
          <p:spPr>
            <a:xfrm flipH="1" flipV="1">
              <a:off x="1878332" y="4856902"/>
              <a:ext cx="3086100" cy="52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338894962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Реализация</a:t>
                </a:r>
              </a:p>
              <a:p>
                <a:pPr lvl="1"/>
                <a:r>
                  <a:rPr lang="bg-BG" dirty="0"/>
                  <a:t>Всяка муха си има случайно отместване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388C"/>
                    </a:solidFill>
                  </a:rPr>
                  <a:t>offset</a:t>
                </a:r>
                <a:r>
                  <a:rPr lang="bg-BG" dirty="0"/>
                  <a:t>, което се добавя към ъгъла на въртене</a:t>
                </a:r>
              </a:p>
              <a:p>
                <a:pPr lvl="1"/>
                <a:r>
                  <a:rPr lang="bg-BG" dirty="0"/>
                  <a:t>Радиусът на цилиндъра, по-който лети всяка муха, е синусоида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от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10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до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30</m:t>
                    </m:r>
                  </m:oMath>
                </a14:m>
                <a:endParaRPr lang="bg-BG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lvl="1"/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Височината на полета е синусоида от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50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до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70</m:t>
                    </m:r>
                  </m:oMath>
                </a14:m>
                <a:endParaRPr lang="bg-BG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bg-BG" dirty="0"/>
                  <a:t>Бледите сенки – две светлини</a:t>
                </a:r>
              </a:p>
              <a:p>
                <a:pPr lvl="1"/>
                <a:r>
                  <a:rPr lang="bg-BG" dirty="0"/>
                  <a:t>Първата е слаба, за да са слаби сенките</a:t>
                </a:r>
              </a:p>
              <a:p>
                <a:pPr lvl="1"/>
                <a:r>
                  <a:rPr lang="bg-BG" dirty="0"/>
                  <a:t>Втората осветява без свои сенки – така осветява сцената и сенките на първата</a:t>
                </a:r>
              </a:p>
              <a:p>
                <a:pPr lvl="1"/>
                <a:endParaRPr lang="bg-BG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8281038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Поради случайното отместване мухите летят като че ли хаотично</a:t>
            </a:r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37F4AB7F-F38F-46B4-B68F-4B5EDD0A2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20074974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В това занятие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/>
              <a:t>Анимация</a:t>
            </a:r>
          </a:p>
          <a:p>
            <a:r>
              <a:rPr lang="bg-BG" dirty="0"/>
              <a:t>Библиотека</a:t>
            </a:r>
            <a:r>
              <a:rPr lang="en-US" dirty="0"/>
              <a:t> tween</a:t>
            </a:r>
            <a:endParaRPr lang="bg-BG" dirty="0"/>
          </a:p>
          <a:p>
            <a:r>
              <a:rPr lang="bg-BG" dirty="0"/>
              <a:t>Библиотека </a:t>
            </a:r>
            <a:r>
              <a:rPr lang="en-US" dirty="0" err="1"/>
              <a:t>lil-gui</a:t>
            </a:r>
            <a:endParaRPr lang="bg-BG" dirty="0"/>
          </a:p>
          <a:p>
            <a:r>
              <a:rPr lang="bg-BG" dirty="0"/>
              <a:t>Интерактивна навигация</a:t>
            </a:r>
          </a:p>
          <a:p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516752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Задача </a:t>
                </a:r>
                <a:r>
                  <a:rPr lang="bg-BG" dirty="0">
                    <a:latin typeface="Cambria" panose="02040503050406030204" pitchFamily="18" charset="0"/>
                    <a:ea typeface="Cambria" panose="02040503050406030204" pitchFamily="18" charset="0"/>
                  </a:rPr>
                  <a:t>2</a:t>
                </a:r>
              </a:p>
              <a:p>
                <a:pPr lvl="1"/>
                <a:r>
                  <a:rPr lang="bg-BG" dirty="0"/>
                  <a:t>Траектория</a:t>
                </a:r>
                <a:r>
                  <a:rPr lang="en-US" dirty="0"/>
                  <a:t>, </a:t>
                </a:r>
                <a:r>
                  <a:rPr lang="bg-BG" dirty="0"/>
                  <a:t>зададена с уравнения</a:t>
                </a:r>
              </a:p>
              <a:p>
                <a:pPr lvl="1"/>
                <a:r>
                  <a:rPr lang="bg-BG" dirty="0"/>
                  <a:t>Хоризонтално в полярни координати:</a:t>
                </a:r>
                <a:br>
                  <a:rPr lang="en-US" i="1" dirty="0">
                    <a:solidFill>
                      <a:srgbClr val="FF388C"/>
                    </a:solidFill>
                    <a:latin typeface="Cambria Math"/>
                  </a:rPr>
                </a:b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/>
                      </a:rPr>
                      <m:t>𝑟</m:t>
                    </m:r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/>
                      </a:rPr>
                      <m:t>=60+12</m:t>
                    </m:r>
                    <m:func>
                      <m:funcPr>
                        <m:ctrlP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sin</m:t>
                        </m:r>
                      </m:fName>
                      <m:e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2</m:t>
                        </m:r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𝛼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bg-BG" dirty="0"/>
                  <a:t>Вертикално отместване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/>
                      </a:rPr>
                      <m:t>𝑦</m:t>
                    </m:r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/>
                      </a:rPr>
                      <m:t>=30+20</m:t>
                    </m:r>
                    <m:func>
                      <m:funcPr>
                        <m:ctrlP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FF388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FF388C"/>
                                </a:solidFill>
                                <a:latin typeface="Cambria Math"/>
                              </a:rPr>
                              <m:t>𝛼</m:t>
                            </m:r>
                            <m:r>
                              <a:rPr lang="en-US" b="0" i="1" dirty="0" smtClean="0">
                                <a:solidFill>
                                  <a:srgbClr val="FF388C"/>
                                </a:solidFill>
                                <a:latin typeface="Cambria Math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b="0" i="1" dirty="0" smtClean="0">
                                    <a:solidFill>
                                      <a:srgbClr val="FF388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dirty="0" smtClean="0">
                                    <a:solidFill>
                                      <a:srgbClr val="FF388C"/>
                                    </a:solidFill>
                                    <a:latin typeface="Cambria Math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dirty="0" smtClean="0">
                                    <a:solidFill>
                                      <a:srgbClr val="FF388C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endParaRPr lang="bg-BG" dirty="0"/>
              </a:p>
              <a:p>
                <a:r>
                  <a:rPr lang="bg-BG" dirty="0"/>
                  <a:t>Визуализиране</a:t>
                </a:r>
              </a:p>
              <a:p>
                <a:pPr lvl="1"/>
                <a:r>
                  <a:rPr lang="bg-BG" dirty="0"/>
                  <a:t>Траектория с обект </a:t>
                </a:r>
                <a:r>
                  <a:rPr lang="en-GB" dirty="0" err="1">
                    <a:solidFill>
                      <a:srgbClr val="FF388C"/>
                    </a:solidFill>
                  </a:rPr>
                  <a:t>TubeGeometry</a:t>
                </a:r>
                <a:endParaRPr lang="bg-BG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Уравнение в декартови координати</a:t>
                </a: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674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2000791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Движение по наклонена заоблена траектория</a:t>
            </a:r>
          </a:p>
        </p:txBody>
      </p:sp>
      <p:pic>
        <p:nvPicPr>
          <p:cNvPr id="6" name="Picture 5">
            <a:hlinkClick r:id="rId2" action="ppaction://hlinkfile"/>
            <a:extLst>
              <a:ext uri="{FF2B5EF4-FFF2-40B4-BE49-F238E27FC236}">
                <a16:creationId xmlns:a16="http://schemas.microsoft.com/office/drawing/2014/main" id="{DDBA4F36-7349-4BAC-A615-67F345F38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52019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26028703"/>
      </p:ext>
    </p:extLst>
  </p:cSld>
  <p:clrMapOvr>
    <a:masterClrMapping/>
  </p:clrMapOvr>
  <p:transition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Куче, Действие, Домашни Любимци, Животните, Щастлив">
            <a:extLst>
              <a:ext uri="{FF2B5EF4-FFF2-40B4-BE49-F238E27FC236}">
                <a16:creationId xmlns:a16="http://schemas.microsoft.com/office/drawing/2014/main" id="{A76E012A-B6DE-4275-B9CC-D81087EC4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283802" y="259077"/>
            <a:ext cx="2784686" cy="34869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2ED5DA-4E72-41AD-ADBB-A259BE8CBF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457200"/>
          </a:xfrm>
        </p:spPr>
        <p:txBody>
          <a:bodyPr>
            <a:normAutofit/>
          </a:bodyPr>
          <a:lstStyle/>
          <a:p>
            <a:pPr algn="ctr"/>
            <a:r>
              <a:rPr lang="bg-BG" sz="1800" b="0" i="1" dirty="0"/>
              <a:t>За </a:t>
            </a:r>
            <a:r>
              <a:rPr lang="bg-BG" sz="1800" b="0" i="1" dirty="0">
                <a:latin typeface="Cambria" panose="02040503050406030204" pitchFamily="18" charset="0"/>
                <a:ea typeface="Cambria" panose="02040503050406030204" pitchFamily="18" charset="0"/>
              </a:rPr>
              <a:t>30</a:t>
            </a:r>
            <a:r>
              <a:rPr lang="bg-BG" sz="1800" b="0" i="1" dirty="0"/>
              <a:t> секунди намерете кое копие се различава от останалите три</a:t>
            </a:r>
          </a:p>
        </p:txBody>
      </p:sp>
      <p:pic>
        <p:nvPicPr>
          <p:cNvPr id="4" name="Picture 2" descr="Куче, Действие, Домашни Любимци, Животните, Щастлив">
            <a:extLst>
              <a:ext uri="{FF2B5EF4-FFF2-40B4-BE49-F238E27FC236}">
                <a16:creationId xmlns:a16="http://schemas.microsoft.com/office/drawing/2014/main" id="{05D13D8A-060F-416C-854B-1FC126FE3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093800" y="259078"/>
            <a:ext cx="2784686" cy="34869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Куче, Действие, Домашни Любимци, Животните, Щастлив">
            <a:extLst>
              <a:ext uri="{FF2B5EF4-FFF2-40B4-BE49-F238E27FC236}">
                <a16:creationId xmlns:a16="http://schemas.microsoft.com/office/drawing/2014/main" id="{86436AFF-C59C-4426-91F0-424266756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5093799" y="3382687"/>
            <a:ext cx="2784686" cy="34869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Куче, Действие, Домашни Любимци, Животните, Щастлив">
            <a:extLst>
              <a:ext uri="{FF2B5EF4-FFF2-40B4-BE49-F238E27FC236}">
                <a16:creationId xmlns:a16="http://schemas.microsoft.com/office/drawing/2014/main" id="{80287A99-9A4E-440C-BE45-21804204B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1271610" y="3382687"/>
            <a:ext cx="2784686" cy="34869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528533"/>
      </p:ext>
    </p:extLst>
  </p:cSld>
  <p:clrMapOvr>
    <a:masterClrMapping/>
  </p:clrMapOvr>
  <p:transition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2E61C7-DBE1-4074-AE4E-FAAED9BE73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Спокойно</a:t>
            </a:r>
          </a:p>
          <a:p>
            <a:pPr lvl="1"/>
            <a:r>
              <a:rPr lang="bg-BG" dirty="0"/>
              <a:t>Това беше упражнение против схващане на врата от дълго стоене пред компютъра</a:t>
            </a:r>
          </a:p>
        </p:txBody>
      </p:sp>
    </p:spTree>
    <p:extLst>
      <p:ext uri="{BB962C8B-B14F-4D97-AF65-F5344CB8AC3E}">
        <p14:creationId xmlns:p14="http://schemas.microsoft.com/office/powerpoint/2010/main" val="3486969322"/>
      </p:ext>
    </p:extLst>
  </p:cSld>
  <p:clrMapOvr>
    <a:masterClrMapping/>
  </p:clrMapOvr>
  <p:transition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Библиотека</a:t>
            </a:r>
            <a:r>
              <a:rPr lang="en-US" dirty="0"/>
              <a:t> tween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59512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Плавна анимация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Библиотека </a:t>
            </a:r>
            <a:r>
              <a:rPr lang="en-US" dirty="0"/>
              <a:t>Tween</a:t>
            </a:r>
            <a:endParaRPr lang="bg-BG" dirty="0"/>
          </a:p>
          <a:p>
            <a:pPr lvl="1"/>
            <a:r>
              <a:rPr lang="bg-BG" dirty="0"/>
              <a:t>Налична на </a:t>
            </a:r>
            <a:r>
              <a:rPr lang="en-US" dirty="0"/>
              <a:t>[</a:t>
            </a:r>
            <a:r>
              <a:rPr lang="en-US" dirty="0">
                <a:solidFill>
                  <a:srgbClr val="FF388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dirty="0" err="1">
                <a:solidFill>
                  <a:srgbClr val="FF388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tweenjs</a:t>
            </a:r>
            <a:r>
              <a:rPr lang="en-US" dirty="0">
                <a:solidFill>
                  <a:srgbClr val="FF388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/tween.js</a:t>
            </a:r>
            <a:r>
              <a:rPr lang="en-US" dirty="0"/>
              <a:t>]</a:t>
            </a:r>
          </a:p>
          <a:p>
            <a:pPr lvl="1"/>
            <a:r>
              <a:rPr lang="bg-BG" dirty="0"/>
              <a:t>Ще ползваме </a:t>
            </a:r>
            <a:r>
              <a:rPr lang="en-US" dirty="0">
                <a:solidFill>
                  <a:srgbClr val="FF388C"/>
                </a:solidFill>
              </a:rPr>
              <a:t>tween.umd.js</a:t>
            </a:r>
          </a:p>
          <a:p>
            <a:pPr lvl="1"/>
            <a:r>
              <a:rPr lang="bg-BG" dirty="0"/>
              <a:t>Минимизирана модулна версия има и в </a:t>
            </a:r>
            <a:r>
              <a:rPr lang="en-GB" dirty="0">
                <a:solidFill>
                  <a:srgbClr val="FF388C"/>
                </a:solidFill>
              </a:rPr>
              <a:t>examples\</a:t>
            </a:r>
            <a:r>
              <a:rPr lang="en-GB" dirty="0" err="1">
                <a:solidFill>
                  <a:srgbClr val="FF388C"/>
                </a:solidFill>
              </a:rPr>
              <a:t>js</a:t>
            </a:r>
            <a:r>
              <a:rPr lang="en-US" dirty="0">
                <a:solidFill>
                  <a:srgbClr val="FF388C"/>
                </a:solidFill>
              </a:rPr>
              <a:t>m</a:t>
            </a:r>
            <a:r>
              <a:rPr lang="en-GB" dirty="0">
                <a:solidFill>
                  <a:srgbClr val="FF388C"/>
                </a:solidFill>
              </a:rPr>
              <a:t>\libs</a:t>
            </a:r>
            <a:r>
              <a:rPr lang="en-GB" dirty="0"/>
              <a:t>, </a:t>
            </a:r>
            <a:r>
              <a:rPr lang="bg-BG" dirty="0"/>
              <a:t>но не я ползваме</a:t>
            </a:r>
          </a:p>
          <a:p>
            <a:r>
              <a:rPr lang="bg-BG" dirty="0"/>
              <a:t>Роля</a:t>
            </a:r>
          </a:p>
          <a:p>
            <a:pPr lvl="1"/>
            <a:r>
              <a:rPr lang="bg-BG" dirty="0"/>
              <a:t>Плавен преход от една стойност към друга</a:t>
            </a:r>
          </a:p>
          <a:p>
            <a:pPr lvl="1"/>
            <a:r>
              <a:rPr lang="bg-BG" dirty="0"/>
              <a:t>Не е обвързана с графика, но ще я ползваме точно за графика</a:t>
            </a:r>
            <a:endParaRPr lang="en-US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10755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Коментар за версиите</a:t>
            </a:r>
          </a:p>
          <a:p>
            <a:pPr lvl="1"/>
            <a:r>
              <a:rPr lang="en-US" dirty="0"/>
              <a:t>tween.</a:t>
            </a:r>
            <a:r>
              <a:rPr lang="en-US" dirty="0">
                <a:solidFill>
                  <a:srgbClr val="FF388C"/>
                </a:solidFill>
              </a:rPr>
              <a:t>amd</a:t>
            </a:r>
            <a:r>
              <a:rPr lang="en-US" dirty="0"/>
              <a:t>.js</a:t>
            </a:r>
            <a:r>
              <a:rPr lang="bg-BG" dirty="0"/>
              <a:t> – асинхронна библиотека</a:t>
            </a:r>
            <a:endParaRPr lang="en-US" dirty="0"/>
          </a:p>
          <a:p>
            <a:pPr lvl="1"/>
            <a:r>
              <a:rPr lang="en-US" dirty="0"/>
              <a:t>tween.</a:t>
            </a:r>
            <a:r>
              <a:rPr lang="en-US" dirty="0">
                <a:solidFill>
                  <a:srgbClr val="FF388C"/>
                </a:solidFill>
              </a:rPr>
              <a:t>cjs</a:t>
            </a:r>
            <a:r>
              <a:rPr lang="en-US" dirty="0"/>
              <a:t>.js</a:t>
            </a:r>
            <a:r>
              <a:rPr lang="bg-BG" dirty="0"/>
              <a:t> – </a:t>
            </a:r>
            <a:r>
              <a:rPr lang="en-GB" dirty="0" err="1"/>
              <a:t>CommonJS</a:t>
            </a:r>
            <a:r>
              <a:rPr lang="bg-BG" dirty="0"/>
              <a:t> библиотека</a:t>
            </a:r>
            <a:endParaRPr lang="en-US" dirty="0"/>
          </a:p>
          <a:p>
            <a:pPr lvl="1"/>
            <a:r>
              <a:rPr lang="en-US" dirty="0"/>
              <a:t>tween.</a:t>
            </a:r>
            <a:r>
              <a:rPr lang="en-US" dirty="0">
                <a:solidFill>
                  <a:srgbClr val="FF388C"/>
                </a:solidFill>
              </a:rPr>
              <a:t>esm</a:t>
            </a:r>
            <a:r>
              <a:rPr lang="en-US" dirty="0"/>
              <a:t>.js</a:t>
            </a:r>
            <a:r>
              <a:rPr lang="bg-BG" dirty="0"/>
              <a:t> – </a:t>
            </a:r>
            <a:r>
              <a:rPr lang="en-US" dirty="0"/>
              <a:t>ES</a:t>
            </a:r>
            <a:r>
              <a:rPr lang="bg-BG" dirty="0"/>
              <a:t> библиотека</a:t>
            </a:r>
            <a:endParaRPr lang="en-US" dirty="0"/>
          </a:p>
          <a:p>
            <a:pPr lvl="1"/>
            <a:r>
              <a:rPr lang="en-US" dirty="0"/>
              <a:t>tween.</a:t>
            </a:r>
            <a:r>
              <a:rPr lang="en-US" dirty="0">
                <a:solidFill>
                  <a:srgbClr val="FF388C"/>
                </a:solidFill>
              </a:rPr>
              <a:t>umd</a:t>
            </a:r>
            <a:r>
              <a:rPr lang="en-US" dirty="0"/>
              <a:t>.js</a:t>
            </a:r>
            <a:r>
              <a:rPr lang="bg-BG" dirty="0"/>
              <a:t> – универсална библиотека</a:t>
            </a:r>
            <a:endParaRPr lang="en-US" dirty="0"/>
          </a:p>
          <a:p>
            <a:pPr lvl="1"/>
            <a:r>
              <a:rPr lang="bg-BG" dirty="0"/>
              <a:t>За по-подробна информация вижте тук </a:t>
            </a:r>
            <a:r>
              <a:rPr lang="en-US" dirty="0"/>
              <a:t>[</a:t>
            </a:r>
            <a:r>
              <a:rPr lang="en-US" dirty="0">
                <a:solidFill>
                  <a:srgbClr val="FF388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dev.to/</a:t>
            </a:r>
            <a:r>
              <a:rPr lang="en-US" dirty="0" err="1">
                <a:solidFill>
                  <a:srgbClr val="FF388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iggredible</a:t>
            </a:r>
            <a:r>
              <a:rPr lang="en-US" dirty="0">
                <a:solidFill>
                  <a:srgbClr val="FF388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/what-the-heck-are-</a:t>
            </a:r>
            <a:r>
              <a:rPr lang="en-US" dirty="0" err="1">
                <a:solidFill>
                  <a:srgbClr val="FF388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cjs</a:t>
            </a:r>
            <a:r>
              <a:rPr lang="en-US" dirty="0">
                <a:solidFill>
                  <a:srgbClr val="FF388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en-US" dirty="0" err="1">
                <a:solidFill>
                  <a:srgbClr val="FF388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amd</a:t>
            </a:r>
            <a:r>
              <a:rPr lang="en-US" dirty="0">
                <a:solidFill>
                  <a:srgbClr val="FF388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en-US" dirty="0" err="1">
                <a:solidFill>
                  <a:srgbClr val="FF388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umd</a:t>
            </a:r>
            <a:r>
              <a:rPr lang="en-US" dirty="0">
                <a:solidFill>
                  <a:srgbClr val="FF388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-and-</a:t>
            </a:r>
            <a:r>
              <a:rPr lang="en-US" dirty="0" err="1">
                <a:solidFill>
                  <a:srgbClr val="FF388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esm</a:t>
            </a:r>
            <a:r>
              <a:rPr lang="en-US" dirty="0">
                <a:solidFill>
                  <a:srgbClr val="FF388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en-US" dirty="0" err="1">
                <a:solidFill>
                  <a:srgbClr val="FF388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ikm</a:t>
            </a:r>
            <a:r>
              <a:rPr lang="en-US" dirty="0"/>
              <a:t>]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997532254"/>
      </p:ext>
    </p:extLst>
  </p:cSld>
  <p:clrMapOvr>
    <a:masterClrMapping/>
  </p:clrMapOvr>
  <p:transition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Използване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Стъпки</a:t>
            </a:r>
          </a:p>
          <a:p>
            <a:pPr lvl="1"/>
            <a:r>
              <a:rPr lang="bg-BG" dirty="0"/>
              <a:t>Включване чрез </a:t>
            </a:r>
            <a:r>
              <a:rPr lang="en-US" dirty="0">
                <a:solidFill>
                  <a:srgbClr val="FF388C"/>
                </a:solidFill>
              </a:rPr>
              <a:t>&lt;script&gt;</a:t>
            </a:r>
          </a:p>
          <a:p>
            <a:pPr lvl="1"/>
            <a:r>
              <a:rPr lang="bg-BG" dirty="0"/>
              <a:t>Създаване на </a:t>
            </a:r>
            <a:r>
              <a:rPr lang="en-US" dirty="0">
                <a:solidFill>
                  <a:srgbClr val="FF388C"/>
                </a:solidFill>
              </a:rPr>
              <a:t>Tween</a:t>
            </a:r>
            <a:r>
              <a:rPr lang="bg-BG" dirty="0">
                <a:solidFill>
                  <a:srgbClr val="FF388C"/>
                </a:solidFill>
              </a:rPr>
              <a:t> </a:t>
            </a:r>
            <a:r>
              <a:rPr lang="bg-BG" dirty="0"/>
              <a:t>с начален обект </a:t>
            </a:r>
          </a:p>
          <a:p>
            <a:pPr lvl="1"/>
            <a:r>
              <a:rPr lang="bg-BG" dirty="0"/>
              <a:t>Определяне с </a:t>
            </a:r>
            <a:r>
              <a:rPr lang="en-US" dirty="0">
                <a:solidFill>
                  <a:srgbClr val="FF388C"/>
                </a:solidFill>
              </a:rPr>
              <a:t>to</a:t>
            </a:r>
            <a:r>
              <a:rPr lang="bg-BG" dirty="0"/>
              <a:t> на крайна стойност на обекта</a:t>
            </a:r>
            <a:r>
              <a:rPr lang="en-US" dirty="0"/>
              <a:t> </a:t>
            </a:r>
            <a:r>
              <a:rPr lang="bg-BG" dirty="0"/>
              <a:t>и продължителност на анимацията</a:t>
            </a:r>
            <a:endParaRPr lang="en-US" dirty="0"/>
          </a:p>
          <a:p>
            <a:pPr lvl="1"/>
            <a:r>
              <a:rPr lang="bg-BG" dirty="0"/>
              <a:t>Активиране на анимацията със </a:t>
            </a:r>
            <a:r>
              <a:rPr lang="en-US" dirty="0">
                <a:solidFill>
                  <a:srgbClr val="FF388C"/>
                </a:solidFill>
              </a:rPr>
              <a:t>start</a:t>
            </a:r>
          </a:p>
          <a:p>
            <a:pPr lvl="1"/>
            <a:r>
              <a:rPr lang="bg-BG" dirty="0"/>
              <a:t>Актуализиране на обекта с </a:t>
            </a:r>
            <a:r>
              <a:rPr lang="en-US" dirty="0">
                <a:solidFill>
                  <a:srgbClr val="FF388C"/>
                </a:solidFill>
              </a:rPr>
              <a:t>update</a:t>
            </a:r>
            <a:r>
              <a:rPr lang="bg-BG" dirty="0"/>
              <a:t> на всяка стъпка от анимацията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367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Пример</a:t>
            </a:r>
          </a:p>
          <a:p>
            <a:pPr lvl="1"/>
            <a:r>
              <a:rPr lang="bg-BG" dirty="0"/>
              <a:t>Движение от точка до точка</a:t>
            </a:r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B850D46A-BF5E-4182-82F3-557911617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52" y="1524000"/>
            <a:ext cx="7308179" cy="39662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50245421"/>
      </p:ext>
    </p:extLst>
  </p:cSld>
  <p:clrMapOvr>
    <a:masterClrMapping/>
  </p:clrMapOvr>
  <p:transition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Верига от команди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Методите връщат инстанции</a:t>
            </a:r>
          </a:p>
          <a:p>
            <a:pPr lvl="1"/>
            <a:r>
              <a:rPr lang="bg-BG" dirty="0"/>
              <a:t>Позволява свързването във верига, вместо:</a:t>
            </a:r>
          </a:p>
          <a:p>
            <a:pPr marL="1143000" lvl="2"/>
            <a:r>
              <a:rPr lang="en-GB" dirty="0"/>
              <a:t>var tween = new </a:t>
            </a:r>
            <a:r>
              <a:rPr lang="en-GB" dirty="0" err="1"/>
              <a:t>TWEEN.Tween</a:t>
            </a:r>
            <a:r>
              <a:rPr lang="en-GB" dirty="0"/>
              <a:t>(</a:t>
            </a:r>
            <a:r>
              <a:rPr lang="bg-BG" dirty="0"/>
              <a:t> …</a:t>
            </a:r>
            <a:r>
              <a:rPr lang="en-GB" dirty="0"/>
              <a:t>)</a:t>
            </a:r>
            <a:r>
              <a:rPr lang="en-GB" dirty="0">
                <a:solidFill>
                  <a:srgbClr val="FF388C"/>
                </a:solidFill>
              </a:rPr>
              <a:t>;</a:t>
            </a:r>
            <a:br>
              <a:rPr lang="bg-BG" dirty="0"/>
            </a:br>
            <a:r>
              <a:rPr lang="en-GB" dirty="0">
                <a:solidFill>
                  <a:srgbClr val="FF388C"/>
                </a:solidFill>
              </a:rPr>
              <a:t>tween.to</a:t>
            </a:r>
            <a:r>
              <a:rPr lang="en-GB" dirty="0"/>
              <a:t>(</a:t>
            </a:r>
            <a:r>
              <a:rPr lang="bg-BG" dirty="0"/>
              <a:t> …</a:t>
            </a:r>
            <a:r>
              <a:rPr lang="en-GB" dirty="0"/>
              <a:t>)</a:t>
            </a:r>
            <a:r>
              <a:rPr lang="en-GB" dirty="0">
                <a:solidFill>
                  <a:srgbClr val="FF388C"/>
                </a:solidFill>
              </a:rPr>
              <a:t>;</a:t>
            </a:r>
            <a:br>
              <a:rPr lang="bg-BG" dirty="0"/>
            </a:br>
            <a:r>
              <a:rPr lang="en-GB" dirty="0" err="1">
                <a:solidFill>
                  <a:srgbClr val="FF388C"/>
                </a:solidFill>
              </a:rPr>
              <a:t>tween.start</a:t>
            </a:r>
            <a:r>
              <a:rPr lang="en-GB" dirty="0"/>
              <a:t>();</a:t>
            </a:r>
            <a:endParaRPr lang="bg-BG" dirty="0"/>
          </a:p>
          <a:p>
            <a:pPr lvl="1"/>
            <a:r>
              <a:rPr lang="bg-BG" dirty="0"/>
              <a:t>Може да се напише:</a:t>
            </a:r>
          </a:p>
          <a:p>
            <a:pPr marL="1143000" lvl="2"/>
            <a:r>
              <a:rPr lang="en-GB" dirty="0" err="1"/>
              <a:t>var</a:t>
            </a:r>
            <a:r>
              <a:rPr lang="en-GB" dirty="0"/>
              <a:t> tween = new </a:t>
            </a:r>
            <a:r>
              <a:rPr lang="en-GB" dirty="0" err="1"/>
              <a:t>TWEEN.Tween</a:t>
            </a:r>
            <a:r>
              <a:rPr lang="en-GB" dirty="0"/>
              <a:t>( </a:t>
            </a:r>
            <a:r>
              <a:rPr lang="bg-BG" dirty="0"/>
              <a:t>…</a:t>
            </a:r>
            <a:r>
              <a:rPr lang="en-GB" dirty="0"/>
              <a:t> )</a:t>
            </a:r>
            <a:r>
              <a:rPr lang="en-GB" dirty="0">
                <a:solidFill>
                  <a:srgbClr val="FF388C"/>
                </a:solidFill>
              </a:rPr>
              <a:t>.to</a:t>
            </a:r>
            <a:r>
              <a:rPr lang="en-GB" dirty="0"/>
              <a:t>( …)</a:t>
            </a:r>
            <a:r>
              <a:rPr lang="en-GB" dirty="0">
                <a:solidFill>
                  <a:srgbClr val="FF388C"/>
                </a:solidFill>
              </a:rPr>
              <a:t>.start</a:t>
            </a:r>
            <a:r>
              <a:rPr lang="en-GB" dirty="0"/>
              <a:t>();</a:t>
            </a:r>
          </a:p>
          <a:p>
            <a:pPr marL="741363" lvl="1"/>
            <a:r>
              <a:rPr lang="bg-BG" dirty="0"/>
              <a:t>Или:</a:t>
            </a:r>
          </a:p>
          <a:p>
            <a:pPr marL="1143000" lvl="2"/>
            <a:r>
              <a:rPr lang="en-GB" dirty="0"/>
              <a:t>var tween = new </a:t>
            </a:r>
            <a:r>
              <a:rPr lang="en-GB" dirty="0" err="1"/>
              <a:t>TWEEN.Tween</a:t>
            </a:r>
            <a:r>
              <a:rPr lang="en-GB" dirty="0"/>
              <a:t>( </a:t>
            </a:r>
            <a:r>
              <a:rPr lang="bg-BG" dirty="0"/>
              <a:t>…</a:t>
            </a:r>
            <a:r>
              <a:rPr lang="en-GB" dirty="0"/>
              <a:t> )</a:t>
            </a:r>
            <a:br>
              <a:rPr lang="bg-BG" dirty="0"/>
            </a:br>
            <a:r>
              <a:rPr lang="bg-BG" dirty="0"/>
              <a:t>     </a:t>
            </a:r>
            <a:r>
              <a:rPr lang="en-GB" dirty="0">
                <a:solidFill>
                  <a:srgbClr val="FF388C"/>
                </a:solidFill>
              </a:rPr>
              <a:t>.to</a:t>
            </a:r>
            <a:r>
              <a:rPr lang="en-GB" dirty="0"/>
              <a:t>( </a:t>
            </a:r>
            <a:r>
              <a:rPr lang="bg-BG" dirty="0"/>
              <a:t>…</a:t>
            </a:r>
            <a:r>
              <a:rPr lang="en-GB" dirty="0"/>
              <a:t>)</a:t>
            </a:r>
            <a:br>
              <a:rPr lang="bg-BG" dirty="0"/>
            </a:br>
            <a:r>
              <a:rPr lang="bg-BG" dirty="0"/>
              <a:t>     </a:t>
            </a:r>
            <a:r>
              <a:rPr lang="en-GB" dirty="0">
                <a:solidFill>
                  <a:srgbClr val="FF388C"/>
                </a:solidFill>
              </a:rPr>
              <a:t>.start</a:t>
            </a:r>
            <a:r>
              <a:rPr lang="en-GB" dirty="0"/>
              <a:t>();</a:t>
            </a:r>
            <a:endParaRPr lang="bg-BG" dirty="0"/>
          </a:p>
          <a:p>
            <a:pPr marL="1371600" lvl="2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33844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А</a:t>
            </a:r>
            <a:r>
              <a:rPr lang="en-US" dirty="0" err="1"/>
              <a:t>нимация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076392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Пример</a:t>
            </a:r>
          </a:p>
          <a:p>
            <a:pPr lvl="1"/>
            <a:r>
              <a:rPr lang="bg-BG" dirty="0"/>
              <a:t>Отложено стартиране с </a:t>
            </a:r>
            <a:r>
              <a:rPr lang="en-US" dirty="0">
                <a:solidFill>
                  <a:srgbClr val="FF388C"/>
                </a:solidFill>
              </a:rPr>
              <a:t>delay</a:t>
            </a:r>
            <a:endParaRPr lang="bg-BG" dirty="0"/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8C862659-08EC-4184-8C8F-599946F46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5240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108738"/>
      </p:ext>
    </p:extLst>
  </p:cSld>
  <p:clrMapOvr>
    <a:masterClrMapping/>
  </p:clrMapOvr>
  <p:transition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По-сложен пример</a:t>
            </a:r>
          </a:p>
          <a:p>
            <a:pPr lvl="1"/>
            <a:r>
              <a:rPr lang="bg-BG" dirty="0"/>
              <a:t>Няколко обекта, които заедно се движат, но по различно време</a:t>
            </a:r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F35B2A29-C494-4C53-92EE-3E4B8FE42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05941631"/>
      </p:ext>
    </p:extLst>
  </p:cSld>
  <p:clrMapOvr>
    <a:masterClrMapping/>
  </p:clrMapOvr>
  <p:transition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Верига от движения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Последователни движения</a:t>
            </a:r>
          </a:p>
          <a:p>
            <a:pPr lvl="1"/>
            <a:r>
              <a:rPr lang="bg-BG" dirty="0"/>
              <a:t>Второто се активира автоматично след приключване на първото</a:t>
            </a:r>
          </a:p>
          <a:p>
            <a:pPr lvl="1"/>
            <a:r>
              <a:rPr lang="bg-BG" dirty="0"/>
              <a:t>Третото – след второто и т.н.</a:t>
            </a:r>
          </a:p>
          <a:p>
            <a:pPr lvl="1"/>
            <a:r>
              <a:rPr lang="bg-BG" dirty="0"/>
              <a:t>Използва се метода </a:t>
            </a:r>
            <a:r>
              <a:rPr lang="en-US" dirty="0">
                <a:solidFill>
                  <a:srgbClr val="FF388C"/>
                </a:solidFill>
              </a:rPr>
              <a:t>chain</a:t>
            </a:r>
            <a:endParaRPr lang="bg-BG" dirty="0">
              <a:solidFill>
                <a:srgbClr val="FF38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5538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Пример</a:t>
                </a:r>
              </a:p>
              <a:p>
                <a:pPr lvl="1"/>
                <a:r>
                  <a:rPr lang="bg-BG" dirty="0"/>
                  <a:t>Три анимации, свързани помежду си в безкраен цикъл </a:t>
                </a:r>
                <a14:m>
                  <m:oMath xmlns:m="http://schemas.openxmlformats.org/officeDocument/2006/math">
                    <m:r>
                      <a:rPr lang="bg-BG" i="1" dirty="0" smtClean="0">
                        <a:latin typeface="Cambria Math"/>
                      </a:rPr>
                      <m:t>1</m:t>
                    </m:r>
                    <m:r>
                      <a:rPr lang="en-US" b="0" i="1" dirty="0" smtClean="0">
                        <a:latin typeface="Cambria Math"/>
                      </a:rPr>
                      <m:t>→2→3</m:t>
                    </m:r>
                    <m:r>
                      <a:rPr lang="en-US" i="1" dirty="0">
                        <a:latin typeface="Cambria Math"/>
                      </a:rPr>
                      <m:t>→</m:t>
                    </m:r>
                    <m:r>
                      <a:rPr lang="en-US" b="0" i="1" dirty="0" smtClean="0">
                        <a:latin typeface="Cambria Math"/>
                      </a:rPr>
                      <m:t>1</m:t>
                    </m:r>
                    <m:r>
                      <a:rPr lang="en-US" i="1" dirty="0">
                        <a:latin typeface="Cambria Math"/>
                      </a:rPr>
                      <m:t>→</m:t>
                    </m:r>
                    <m:r>
                      <a:rPr lang="en-US" b="0" i="1" dirty="0" smtClean="0">
                        <a:latin typeface="Cambria Math"/>
                      </a:rPr>
                      <m:t>…</m:t>
                    </m:r>
                  </m:oMath>
                </a14:m>
                <a:endParaRPr lang="bg-BG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1">
                <a:blip r:embed="rId2"/>
                <a:stretch>
                  <a:fillRect l="-2242" t="-1395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hlinkClick r:id="rId3" action="ppaction://hlinkfile"/>
            <a:extLst>
              <a:ext uri="{FF2B5EF4-FFF2-40B4-BE49-F238E27FC236}">
                <a16:creationId xmlns:a16="http://schemas.microsoft.com/office/drawing/2014/main" id="{BF290F80-036D-4D0D-8E03-E4212DD33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9812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9732543"/>
      </p:ext>
    </p:extLst>
  </p:cSld>
  <p:clrMapOvr>
    <a:masterClrMapping/>
  </p:clrMapOvr>
  <p:transition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Плавност на анимацията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noFill/>
        </p:spPr>
        <p:txBody>
          <a:bodyPr>
            <a:normAutofit/>
          </a:bodyPr>
          <a:lstStyle/>
          <a:p>
            <a:r>
              <a:rPr lang="bg-BG" dirty="0"/>
              <a:t>До момента</a:t>
            </a:r>
          </a:p>
          <a:p>
            <a:pPr lvl="1"/>
            <a:r>
              <a:rPr lang="bg-BG" dirty="0"/>
              <a:t>Преходът от началната стойност към крайната се осъществява линейно</a:t>
            </a:r>
            <a:endParaRPr lang="en-US" dirty="0"/>
          </a:p>
          <a:p>
            <a:r>
              <a:rPr lang="bg-BG" dirty="0"/>
              <a:t>Типове </a:t>
            </a:r>
            <a:r>
              <a:rPr lang="bg-BG" dirty="0" err="1"/>
              <a:t>плавности</a:t>
            </a:r>
            <a:endParaRPr lang="bg-BG" dirty="0"/>
          </a:p>
          <a:p>
            <a:pPr lvl="1"/>
            <a:r>
              <a:rPr lang="bg-BG" dirty="0" err="1"/>
              <a:t>Плавности</a:t>
            </a:r>
            <a:r>
              <a:rPr lang="bg-BG" dirty="0"/>
              <a:t> при тръгване – </a:t>
            </a:r>
            <a:r>
              <a:rPr lang="en-US" dirty="0">
                <a:solidFill>
                  <a:srgbClr val="FF388C"/>
                </a:solidFill>
              </a:rPr>
              <a:t>ease in</a:t>
            </a:r>
          </a:p>
          <a:p>
            <a:pPr lvl="1"/>
            <a:r>
              <a:rPr lang="bg-BG" dirty="0" err="1"/>
              <a:t>Плавности</a:t>
            </a:r>
            <a:r>
              <a:rPr lang="bg-BG" dirty="0"/>
              <a:t> при спиране – </a:t>
            </a:r>
            <a:r>
              <a:rPr lang="en-US" dirty="0">
                <a:solidFill>
                  <a:srgbClr val="FF388C"/>
                </a:solidFill>
              </a:rPr>
              <a:t>ease out</a:t>
            </a:r>
          </a:p>
          <a:p>
            <a:pPr lvl="1"/>
            <a:r>
              <a:rPr lang="bg-BG" dirty="0" err="1"/>
              <a:t>Плавности</a:t>
            </a:r>
            <a:r>
              <a:rPr lang="bg-BG" dirty="0"/>
              <a:t> и в двата края – </a:t>
            </a:r>
            <a:r>
              <a:rPr lang="en-US" dirty="0">
                <a:solidFill>
                  <a:srgbClr val="FF388C"/>
                </a:solidFill>
              </a:rPr>
              <a:t>ease in-out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endParaRPr lang="bg-BG" dirty="0">
              <a:solidFill>
                <a:srgbClr val="FF38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3337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1338191"/>
            <a:ext cx="8991600" cy="5443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Илюстрация</a:t>
            </a:r>
          </a:p>
          <a:p>
            <a:pPr lvl="1"/>
            <a:r>
              <a:rPr lang="bg-BG" dirty="0"/>
              <a:t>Онлайн пример от самата библиотека</a:t>
            </a:r>
            <a:endParaRPr lang="en-US" dirty="0"/>
          </a:p>
          <a:p>
            <a:pPr lvl="2"/>
            <a:r>
              <a:rPr lang="en-US" dirty="0"/>
              <a:t>[</a:t>
            </a:r>
            <a:r>
              <a:rPr lang="en-US" dirty="0">
                <a:solidFill>
                  <a:srgbClr val="FF388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tweenjs.github.io/tween.js/examples/</a:t>
            </a:r>
            <a:r>
              <a:rPr lang="en-US" dirty="0">
                <a:solidFill>
                  <a:srgbClr val="FF388C"/>
                </a:solidFill>
                <a:latin typeface="Cambria" panose="02040503050406030204" pitchFamily="18" charset="0"/>
                <a:ea typeface="Cambria" panose="020405030504060302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03</a:t>
            </a:r>
            <a:r>
              <a:rPr lang="en-US" dirty="0">
                <a:solidFill>
                  <a:srgbClr val="FF388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_graphs.html</a:t>
            </a:r>
            <a:r>
              <a:rPr lang="en-US" dirty="0"/>
              <a:t>]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079626201"/>
      </p:ext>
    </p:extLst>
  </p:cSld>
  <p:clrMapOvr>
    <a:masterClrMapping/>
  </p:clrMapOvr>
  <p:transition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86BAA3C-58EF-44C5-9447-F75F09C3D710}"/>
              </a:ext>
            </a:extLst>
          </p:cNvPr>
          <p:cNvCxnSpPr>
            <a:cxnSpLocks/>
            <a:stCxn id="44" idx="3"/>
            <a:endCxn id="6" idx="1"/>
          </p:cNvCxnSpPr>
          <p:nvPr/>
        </p:nvCxnSpPr>
        <p:spPr>
          <a:xfrm flipV="1">
            <a:off x="1828800" y="2930237"/>
            <a:ext cx="5486400" cy="2708563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Кубична плавност</a:t>
            </a:r>
          </a:p>
          <a:p>
            <a:pPr lvl="1"/>
            <a:r>
              <a:rPr lang="bg-BG" dirty="0"/>
              <a:t>Три варианта: </a:t>
            </a:r>
            <a:r>
              <a:rPr lang="en-US" dirty="0" err="1">
                <a:solidFill>
                  <a:srgbClr val="FF388C"/>
                </a:solidFill>
              </a:rPr>
              <a:t>Cubic.In</a:t>
            </a:r>
            <a:r>
              <a:rPr lang="bg-BG" dirty="0"/>
              <a:t>, </a:t>
            </a:r>
            <a:r>
              <a:rPr lang="en-US" dirty="0" err="1">
                <a:solidFill>
                  <a:srgbClr val="FF388C"/>
                </a:solidFill>
              </a:rPr>
              <a:t>Cubic.Out</a:t>
            </a:r>
            <a:r>
              <a:rPr lang="bg-BG" dirty="0"/>
              <a:t> и </a:t>
            </a:r>
            <a:r>
              <a:rPr lang="en-US" dirty="0" err="1">
                <a:solidFill>
                  <a:srgbClr val="FF388C"/>
                </a:solidFill>
              </a:rPr>
              <a:t>Cubic.InOut</a:t>
            </a:r>
            <a:endParaRPr lang="bg-BG" dirty="0"/>
          </a:p>
          <a:p>
            <a:pPr lvl="1"/>
            <a:r>
              <a:rPr lang="bg-BG" dirty="0"/>
              <a:t>Задават се с метода </a:t>
            </a:r>
            <a:r>
              <a:rPr lang="en-US" dirty="0">
                <a:solidFill>
                  <a:srgbClr val="FF388C"/>
                </a:solidFill>
              </a:rPr>
              <a:t>easing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Как се тълкуват картинки като </a:t>
            </a:r>
            <a:r>
              <a:rPr lang="en-US" dirty="0" err="1">
                <a:solidFill>
                  <a:srgbClr val="FF388C"/>
                </a:solidFill>
              </a:rPr>
              <a:t>Cubic.In</a:t>
            </a:r>
            <a:endParaRPr lang="bg-BG" dirty="0">
              <a:solidFill>
                <a:srgbClr val="FF388C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 rot="21420000">
            <a:off x="1856509" y="5248961"/>
            <a:ext cx="942112" cy="46603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b="1" dirty="0">
                <a:solidFill>
                  <a:srgbClr val="FF388C"/>
                </a:solidFill>
                <a:latin typeface="Candara" panose="020E0502030303020204" pitchFamily="34" charset="0"/>
              </a:rPr>
              <a:t>Начало</a:t>
            </a:r>
          </a:p>
        </p:txBody>
      </p:sp>
      <p:grpSp>
        <p:nvGrpSpPr>
          <p:cNvPr id="23" name="Group 22"/>
          <p:cNvGrpSpPr/>
          <p:nvPr/>
        </p:nvGrpSpPr>
        <p:grpSpPr>
          <a:xfrm flipH="1">
            <a:off x="2057400" y="3913910"/>
            <a:ext cx="1752601" cy="1510144"/>
            <a:chOff x="252526" y="4686361"/>
            <a:chExt cx="1576276" cy="1510144"/>
          </a:xfrm>
        </p:grpSpPr>
        <p:sp>
          <p:nvSpPr>
            <p:cNvPr id="24" name="Text Placeholder 2"/>
            <p:cNvSpPr txBox="1">
              <a:spLocks/>
            </p:cNvSpPr>
            <p:nvPr/>
          </p:nvSpPr>
          <p:spPr>
            <a:xfrm>
              <a:off x="252527" y="4686361"/>
              <a:ext cx="1576275" cy="609600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Движението започва бавно</a:t>
              </a:r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252526" y="4686361"/>
              <a:ext cx="1" cy="1510144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Freeform 5"/>
          <p:cNvSpPr/>
          <p:nvPr/>
        </p:nvSpPr>
        <p:spPr>
          <a:xfrm>
            <a:off x="1842654" y="2930237"/>
            <a:ext cx="5472546" cy="2715492"/>
          </a:xfrm>
          <a:custGeom>
            <a:avLst/>
            <a:gdLst>
              <a:gd name="connsiteX0" fmla="*/ 0 w 5424775"/>
              <a:gd name="connsiteY0" fmla="*/ 2507148 h 2507148"/>
              <a:gd name="connsiteX1" fmla="*/ 69272 w 5424775"/>
              <a:gd name="connsiteY1" fmla="*/ 2479438 h 2507148"/>
              <a:gd name="connsiteX2" fmla="*/ 5264727 w 5424775"/>
              <a:gd name="connsiteY2" fmla="*/ 13329 h 2507148"/>
              <a:gd name="connsiteX3" fmla="*/ 3588327 w 5424775"/>
              <a:gd name="connsiteY3" fmla="*/ 1675875 h 2507148"/>
              <a:gd name="connsiteX0" fmla="*/ 0 w 5264727"/>
              <a:gd name="connsiteY0" fmla="*/ 2493819 h 2493819"/>
              <a:gd name="connsiteX1" fmla="*/ 69272 w 5264727"/>
              <a:gd name="connsiteY1" fmla="*/ 2466109 h 2493819"/>
              <a:gd name="connsiteX2" fmla="*/ 5264727 w 5264727"/>
              <a:gd name="connsiteY2" fmla="*/ 0 h 2493819"/>
              <a:gd name="connsiteX0" fmla="*/ 0 w 5264727"/>
              <a:gd name="connsiteY0" fmla="*/ 2493819 h 2493819"/>
              <a:gd name="connsiteX1" fmla="*/ 5264727 w 5264727"/>
              <a:gd name="connsiteY1" fmla="*/ 0 h 2493819"/>
              <a:gd name="connsiteX0" fmla="*/ 0 w 5472546"/>
              <a:gd name="connsiteY0" fmla="*/ 2715492 h 2715492"/>
              <a:gd name="connsiteX1" fmla="*/ 5472546 w 5472546"/>
              <a:gd name="connsiteY1" fmla="*/ 0 h 2715492"/>
              <a:gd name="connsiteX0" fmla="*/ 0 w 5472546"/>
              <a:gd name="connsiteY0" fmla="*/ 2715492 h 2715492"/>
              <a:gd name="connsiteX1" fmla="*/ 5472546 w 5472546"/>
              <a:gd name="connsiteY1" fmla="*/ 0 h 2715492"/>
              <a:gd name="connsiteX0" fmla="*/ 0 w 5472546"/>
              <a:gd name="connsiteY0" fmla="*/ 2715492 h 2715492"/>
              <a:gd name="connsiteX1" fmla="*/ 5472546 w 5472546"/>
              <a:gd name="connsiteY1" fmla="*/ 0 h 2715492"/>
              <a:gd name="connsiteX0" fmla="*/ 0 w 5472546"/>
              <a:gd name="connsiteY0" fmla="*/ 2715492 h 2715492"/>
              <a:gd name="connsiteX1" fmla="*/ 5472546 w 5472546"/>
              <a:gd name="connsiteY1" fmla="*/ 0 h 271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72546" h="2715492">
                <a:moveTo>
                  <a:pt x="0" y="2715492"/>
                </a:moveTo>
                <a:cubicBezTo>
                  <a:pt x="3514437" y="2710874"/>
                  <a:pt x="4535055" y="1237674"/>
                  <a:pt x="5472546" y="0"/>
                </a:cubicBezTo>
              </a:path>
            </a:pathLst>
          </a:custGeom>
          <a:noFill/>
          <a:ln w="57150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828800" y="5652247"/>
            <a:ext cx="579120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6" idx="1"/>
          </p:cNvCxnSpPr>
          <p:nvPr/>
        </p:nvCxnSpPr>
        <p:spPr>
          <a:xfrm flipV="1">
            <a:off x="7315200" y="2930237"/>
            <a:ext cx="0" cy="271549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6" idx="1"/>
          </p:cNvCxnSpPr>
          <p:nvPr/>
        </p:nvCxnSpPr>
        <p:spPr>
          <a:xfrm>
            <a:off x="1828800" y="2930237"/>
            <a:ext cx="548640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676400" y="5715000"/>
            <a:ext cx="1143000" cy="4572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800"/>
              </a:lnSpc>
            </a:pPr>
            <a:r>
              <a:rPr lang="bg-BG" dirty="0">
                <a:solidFill>
                  <a:schemeClr val="tx1"/>
                </a:solidFill>
                <a:latin typeface="Candara" panose="020E0502030303020204" pitchFamily="34" charset="0"/>
              </a:rPr>
              <a:t>начален</a:t>
            </a:r>
          </a:p>
          <a:p>
            <a:pPr>
              <a:lnSpc>
                <a:spcPts val="1800"/>
              </a:lnSpc>
            </a:pPr>
            <a:r>
              <a:rPr lang="bg-BG" dirty="0">
                <a:solidFill>
                  <a:schemeClr val="tx1"/>
                </a:solidFill>
                <a:latin typeface="Candara" panose="020E0502030303020204" pitchFamily="34" charset="0"/>
              </a:rPr>
              <a:t>момент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324600" y="5715000"/>
            <a:ext cx="1143000" cy="4572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ts val="1800"/>
              </a:lnSpc>
            </a:pPr>
            <a:r>
              <a:rPr lang="bg-BG" dirty="0">
                <a:solidFill>
                  <a:schemeClr val="tx1"/>
                </a:solidFill>
                <a:latin typeface="Candara" panose="020E0502030303020204" pitchFamily="34" charset="0"/>
              </a:rPr>
              <a:t>краен</a:t>
            </a:r>
          </a:p>
          <a:p>
            <a:pPr algn="r">
              <a:lnSpc>
                <a:spcPts val="1800"/>
              </a:lnSpc>
            </a:pPr>
            <a:r>
              <a:rPr lang="bg-BG" dirty="0">
                <a:solidFill>
                  <a:schemeClr val="tx1"/>
                </a:solidFill>
                <a:latin typeface="Candara" panose="020E0502030303020204" pitchFamily="34" charset="0"/>
              </a:rPr>
              <a:t>момент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85800" y="5410200"/>
            <a:ext cx="1143000" cy="4572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ts val="1800"/>
              </a:lnSpc>
            </a:pPr>
            <a:r>
              <a:rPr lang="bg-BG" dirty="0">
                <a:solidFill>
                  <a:schemeClr val="tx1"/>
                </a:solidFill>
                <a:latin typeface="Candara" panose="020E0502030303020204" pitchFamily="34" charset="0"/>
              </a:rPr>
              <a:t>начална</a:t>
            </a:r>
          </a:p>
          <a:p>
            <a:pPr algn="r">
              <a:lnSpc>
                <a:spcPts val="1800"/>
              </a:lnSpc>
            </a:pPr>
            <a:r>
              <a:rPr lang="bg-BG" dirty="0">
                <a:solidFill>
                  <a:schemeClr val="tx1"/>
                </a:solidFill>
                <a:latin typeface="Candara" panose="020E0502030303020204" pitchFamily="34" charset="0"/>
              </a:rPr>
              <a:t>стойност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78873" y="2667000"/>
            <a:ext cx="1143000" cy="4572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ts val="1800"/>
              </a:lnSpc>
            </a:pPr>
            <a:r>
              <a:rPr lang="bg-BG" dirty="0">
                <a:solidFill>
                  <a:schemeClr val="tx1"/>
                </a:solidFill>
                <a:latin typeface="Candara" panose="020E0502030303020204" pitchFamily="34" charset="0"/>
              </a:rPr>
              <a:t>крайна</a:t>
            </a:r>
          </a:p>
          <a:p>
            <a:pPr algn="r">
              <a:lnSpc>
                <a:spcPts val="1800"/>
              </a:lnSpc>
            </a:pPr>
            <a:r>
              <a:rPr lang="bg-BG" dirty="0">
                <a:solidFill>
                  <a:schemeClr val="tx1"/>
                </a:solidFill>
                <a:latin typeface="Candara" panose="020E0502030303020204" pitchFamily="34" charset="0"/>
              </a:rPr>
              <a:t>стойност</a:t>
            </a:r>
          </a:p>
        </p:txBody>
      </p:sp>
      <p:grpSp>
        <p:nvGrpSpPr>
          <p:cNvPr id="51" name="Group 50"/>
          <p:cNvGrpSpPr/>
          <p:nvPr/>
        </p:nvGrpSpPr>
        <p:grpSpPr>
          <a:xfrm flipH="1">
            <a:off x="7086599" y="3227294"/>
            <a:ext cx="1600194" cy="1517072"/>
            <a:chOff x="663736" y="3778889"/>
            <a:chExt cx="1439202" cy="1517072"/>
          </a:xfrm>
        </p:grpSpPr>
        <p:sp>
          <p:nvSpPr>
            <p:cNvPr id="52" name="Text Placeholder 2"/>
            <p:cNvSpPr txBox="1">
              <a:spLocks/>
            </p:cNvSpPr>
            <p:nvPr/>
          </p:nvSpPr>
          <p:spPr>
            <a:xfrm>
              <a:off x="663736" y="4686361"/>
              <a:ext cx="1432972" cy="609600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Завършва бързо и рязко</a:t>
              </a:r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2102937" y="3778889"/>
              <a:ext cx="1" cy="1510144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2" name="Rectangle 61"/>
          <p:cNvSpPr/>
          <p:nvPr/>
        </p:nvSpPr>
        <p:spPr>
          <a:xfrm rot="18480000">
            <a:off x="6545323" y="2782792"/>
            <a:ext cx="942112" cy="46603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b="1" dirty="0">
                <a:solidFill>
                  <a:srgbClr val="FF388C"/>
                </a:solidFill>
                <a:latin typeface="Candara" panose="020E0502030303020204" pitchFamily="34" charset="0"/>
              </a:rPr>
              <a:t>Край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1828800" y="2604247"/>
            <a:ext cx="2" cy="3048001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771596"/>
      </p:ext>
    </p:extLst>
  </p:cSld>
  <p:clrMapOvr>
    <a:masterClrMapping/>
  </p:clrMapOvr>
  <p:transition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 обратния случай?</a:t>
            </a:r>
          </a:p>
          <a:p>
            <a:pPr lvl="1"/>
            <a:r>
              <a:rPr lang="bg-BG" dirty="0"/>
              <a:t>Ако началната стойност е голяма, а крайната е малка, тогава графиката е вертикално обърната:</a:t>
            </a:r>
            <a:endParaRPr lang="bg-BG" dirty="0">
              <a:solidFill>
                <a:srgbClr val="FF388C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C02FCD-2DBF-455B-A129-1591F274362E}"/>
              </a:ext>
            </a:extLst>
          </p:cNvPr>
          <p:cNvCxnSpPr>
            <a:cxnSpLocks/>
            <a:stCxn id="40" idx="3"/>
            <a:endCxn id="31" idx="1"/>
          </p:cNvCxnSpPr>
          <p:nvPr/>
        </p:nvCxnSpPr>
        <p:spPr>
          <a:xfrm flipV="1">
            <a:off x="1828800" y="2930237"/>
            <a:ext cx="5486400" cy="2708563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8B19B34-B1AB-445A-852D-7FD3201371F6}"/>
              </a:ext>
            </a:extLst>
          </p:cNvPr>
          <p:cNvSpPr/>
          <p:nvPr/>
        </p:nvSpPr>
        <p:spPr>
          <a:xfrm rot="17122944">
            <a:off x="1617728" y="4911125"/>
            <a:ext cx="942112" cy="46603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b="1" dirty="0">
                <a:solidFill>
                  <a:srgbClr val="FF388C"/>
                </a:solidFill>
                <a:latin typeface="Candara" panose="020E0502030303020204" pitchFamily="34" charset="0"/>
              </a:rPr>
              <a:t>Начало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F379FF0-E4B0-456C-B752-0FDA619F7A88}"/>
              </a:ext>
            </a:extLst>
          </p:cNvPr>
          <p:cNvGrpSpPr/>
          <p:nvPr/>
        </p:nvGrpSpPr>
        <p:grpSpPr>
          <a:xfrm flipH="1">
            <a:off x="2377439" y="4284518"/>
            <a:ext cx="3059305" cy="609600"/>
            <a:chOff x="252525" y="4686361"/>
            <a:chExt cx="2751516" cy="609600"/>
          </a:xfrm>
        </p:grpSpPr>
        <p:sp>
          <p:nvSpPr>
            <p:cNvPr id="29" name="Text Placeholder 2">
              <a:extLst>
                <a:ext uri="{FF2B5EF4-FFF2-40B4-BE49-F238E27FC236}">
                  <a16:creationId xmlns:a16="http://schemas.microsoft.com/office/drawing/2014/main" id="{99B352E2-BE30-42A7-9C87-6D3A941E525F}"/>
                </a:ext>
              </a:extLst>
            </p:cNvPr>
            <p:cNvSpPr txBox="1">
              <a:spLocks/>
            </p:cNvSpPr>
            <p:nvPr/>
          </p:nvSpPr>
          <p:spPr>
            <a:xfrm>
              <a:off x="252527" y="4686361"/>
              <a:ext cx="1576275" cy="609600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Движението е бързо и рязко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74191D6-60F3-4AA4-9589-F17F98340D22}"/>
                </a:ext>
              </a:extLst>
            </p:cNvPr>
            <p:cNvCxnSpPr>
              <a:cxnSpLocks/>
            </p:cNvCxnSpPr>
            <p:nvPr/>
          </p:nvCxnSpPr>
          <p:spPr>
            <a:xfrm>
              <a:off x="252525" y="4686361"/>
              <a:ext cx="2751516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1" name="Freeform 5">
            <a:extLst>
              <a:ext uri="{FF2B5EF4-FFF2-40B4-BE49-F238E27FC236}">
                <a16:creationId xmlns:a16="http://schemas.microsoft.com/office/drawing/2014/main" id="{72AEAFF4-5660-4D0D-AF51-92EF74F65A37}"/>
              </a:ext>
            </a:extLst>
          </p:cNvPr>
          <p:cNvSpPr/>
          <p:nvPr/>
        </p:nvSpPr>
        <p:spPr>
          <a:xfrm>
            <a:off x="1842654" y="2930237"/>
            <a:ext cx="5472546" cy="2715492"/>
          </a:xfrm>
          <a:custGeom>
            <a:avLst/>
            <a:gdLst>
              <a:gd name="connsiteX0" fmla="*/ 0 w 5424775"/>
              <a:gd name="connsiteY0" fmla="*/ 2507148 h 2507148"/>
              <a:gd name="connsiteX1" fmla="*/ 69272 w 5424775"/>
              <a:gd name="connsiteY1" fmla="*/ 2479438 h 2507148"/>
              <a:gd name="connsiteX2" fmla="*/ 5264727 w 5424775"/>
              <a:gd name="connsiteY2" fmla="*/ 13329 h 2507148"/>
              <a:gd name="connsiteX3" fmla="*/ 3588327 w 5424775"/>
              <a:gd name="connsiteY3" fmla="*/ 1675875 h 2507148"/>
              <a:gd name="connsiteX0" fmla="*/ 0 w 5264727"/>
              <a:gd name="connsiteY0" fmla="*/ 2493819 h 2493819"/>
              <a:gd name="connsiteX1" fmla="*/ 69272 w 5264727"/>
              <a:gd name="connsiteY1" fmla="*/ 2466109 h 2493819"/>
              <a:gd name="connsiteX2" fmla="*/ 5264727 w 5264727"/>
              <a:gd name="connsiteY2" fmla="*/ 0 h 2493819"/>
              <a:gd name="connsiteX0" fmla="*/ 0 w 5264727"/>
              <a:gd name="connsiteY0" fmla="*/ 2493819 h 2493819"/>
              <a:gd name="connsiteX1" fmla="*/ 5264727 w 5264727"/>
              <a:gd name="connsiteY1" fmla="*/ 0 h 2493819"/>
              <a:gd name="connsiteX0" fmla="*/ 0 w 5472546"/>
              <a:gd name="connsiteY0" fmla="*/ 2715492 h 2715492"/>
              <a:gd name="connsiteX1" fmla="*/ 5472546 w 5472546"/>
              <a:gd name="connsiteY1" fmla="*/ 0 h 2715492"/>
              <a:gd name="connsiteX0" fmla="*/ 0 w 5472546"/>
              <a:gd name="connsiteY0" fmla="*/ 2715492 h 2715492"/>
              <a:gd name="connsiteX1" fmla="*/ 5472546 w 5472546"/>
              <a:gd name="connsiteY1" fmla="*/ 0 h 2715492"/>
              <a:gd name="connsiteX0" fmla="*/ 0 w 5472546"/>
              <a:gd name="connsiteY0" fmla="*/ 2715492 h 2715492"/>
              <a:gd name="connsiteX1" fmla="*/ 5472546 w 5472546"/>
              <a:gd name="connsiteY1" fmla="*/ 0 h 2715492"/>
              <a:gd name="connsiteX0" fmla="*/ 0 w 5472546"/>
              <a:gd name="connsiteY0" fmla="*/ 2715492 h 2715492"/>
              <a:gd name="connsiteX1" fmla="*/ 5472546 w 5472546"/>
              <a:gd name="connsiteY1" fmla="*/ 0 h 2715492"/>
              <a:gd name="connsiteX0" fmla="*/ 0 w 5472546"/>
              <a:gd name="connsiteY0" fmla="*/ 2715492 h 2715492"/>
              <a:gd name="connsiteX1" fmla="*/ 5472546 w 5472546"/>
              <a:gd name="connsiteY1" fmla="*/ 0 h 2715492"/>
              <a:gd name="connsiteX0" fmla="*/ 0 w 5472546"/>
              <a:gd name="connsiteY0" fmla="*/ 2868794 h 2868794"/>
              <a:gd name="connsiteX1" fmla="*/ 5472546 w 5472546"/>
              <a:gd name="connsiteY1" fmla="*/ 153302 h 2868794"/>
              <a:gd name="connsiteX0" fmla="*/ 0 w 5472546"/>
              <a:gd name="connsiteY0" fmla="*/ 2715492 h 2715492"/>
              <a:gd name="connsiteX1" fmla="*/ 5472546 w 5472546"/>
              <a:gd name="connsiteY1" fmla="*/ 0 h 271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72546" h="2715492">
                <a:moveTo>
                  <a:pt x="0" y="2715492"/>
                </a:moveTo>
                <a:cubicBezTo>
                  <a:pt x="186021" y="-50614"/>
                  <a:pt x="4324743" y="3234"/>
                  <a:pt x="5472546" y="0"/>
                </a:cubicBezTo>
              </a:path>
            </a:pathLst>
          </a:custGeom>
          <a:noFill/>
          <a:ln w="57150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E58B0CC-E9C2-423F-ACF2-0A6B56FDDD30}"/>
              </a:ext>
            </a:extLst>
          </p:cNvPr>
          <p:cNvCxnSpPr/>
          <p:nvPr/>
        </p:nvCxnSpPr>
        <p:spPr>
          <a:xfrm>
            <a:off x="1828800" y="5652247"/>
            <a:ext cx="579120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B5993B-DAE9-4A1C-83AF-2797CFD0C41E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7315200" y="2930237"/>
            <a:ext cx="0" cy="271549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D514D57-1AA8-47DA-9FA8-5A009E7F26C5}"/>
              </a:ext>
            </a:extLst>
          </p:cNvPr>
          <p:cNvCxnSpPr>
            <a:endCxn id="31" idx="1"/>
          </p:cNvCxnSpPr>
          <p:nvPr/>
        </p:nvCxnSpPr>
        <p:spPr>
          <a:xfrm>
            <a:off x="1828800" y="2930237"/>
            <a:ext cx="548640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9DD1D127-AB49-40E6-B162-1520C5AFA8CB}"/>
              </a:ext>
            </a:extLst>
          </p:cNvPr>
          <p:cNvSpPr/>
          <p:nvPr/>
        </p:nvSpPr>
        <p:spPr>
          <a:xfrm>
            <a:off x="1676400" y="5715000"/>
            <a:ext cx="1143000" cy="4572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800"/>
              </a:lnSpc>
            </a:pPr>
            <a:r>
              <a:rPr lang="bg-BG" dirty="0">
                <a:solidFill>
                  <a:schemeClr val="tx1"/>
                </a:solidFill>
                <a:latin typeface="Candara" panose="020E0502030303020204" pitchFamily="34" charset="0"/>
              </a:rPr>
              <a:t>начален</a:t>
            </a:r>
          </a:p>
          <a:p>
            <a:pPr>
              <a:lnSpc>
                <a:spcPts val="1800"/>
              </a:lnSpc>
            </a:pPr>
            <a:r>
              <a:rPr lang="bg-BG" dirty="0">
                <a:solidFill>
                  <a:schemeClr val="tx1"/>
                </a:solidFill>
                <a:latin typeface="Candara" panose="020E0502030303020204" pitchFamily="34" charset="0"/>
              </a:rPr>
              <a:t>момент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7E63381-594C-49A2-AEB1-0896304A1AA8}"/>
              </a:ext>
            </a:extLst>
          </p:cNvPr>
          <p:cNvSpPr/>
          <p:nvPr/>
        </p:nvSpPr>
        <p:spPr>
          <a:xfrm>
            <a:off x="6324600" y="5715000"/>
            <a:ext cx="1143000" cy="4572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ts val="1800"/>
              </a:lnSpc>
            </a:pPr>
            <a:r>
              <a:rPr lang="bg-BG" dirty="0">
                <a:solidFill>
                  <a:schemeClr val="tx1"/>
                </a:solidFill>
                <a:latin typeface="Candara" panose="020E0502030303020204" pitchFamily="34" charset="0"/>
              </a:rPr>
              <a:t>краен</a:t>
            </a:r>
          </a:p>
          <a:p>
            <a:pPr algn="r">
              <a:lnSpc>
                <a:spcPts val="1800"/>
              </a:lnSpc>
            </a:pPr>
            <a:r>
              <a:rPr lang="bg-BG" dirty="0">
                <a:solidFill>
                  <a:schemeClr val="tx1"/>
                </a:solidFill>
                <a:latin typeface="Candara" panose="020E0502030303020204" pitchFamily="34" charset="0"/>
              </a:rPr>
              <a:t>момент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E10559D-AEC1-489F-902F-1B43F26B1DCD}"/>
              </a:ext>
            </a:extLst>
          </p:cNvPr>
          <p:cNvSpPr/>
          <p:nvPr/>
        </p:nvSpPr>
        <p:spPr>
          <a:xfrm>
            <a:off x="685800" y="5410200"/>
            <a:ext cx="1143000" cy="4572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ts val="1800"/>
              </a:lnSpc>
            </a:pPr>
            <a:r>
              <a:rPr lang="bg-BG" dirty="0">
                <a:solidFill>
                  <a:schemeClr val="tx1"/>
                </a:solidFill>
                <a:latin typeface="Candara" panose="020E0502030303020204" pitchFamily="34" charset="0"/>
              </a:rPr>
              <a:t>начална</a:t>
            </a:r>
          </a:p>
          <a:p>
            <a:pPr algn="r">
              <a:lnSpc>
                <a:spcPts val="1800"/>
              </a:lnSpc>
            </a:pPr>
            <a:r>
              <a:rPr lang="bg-BG" dirty="0">
                <a:solidFill>
                  <a:schemeClr val="tx1"/>
                </a:solidFill>
                <a:latin typeface="Candara" panose="020E0502030303020204" pitchFamily="34" charset="0"/>
              </a:rPr>
              <a:t>стойност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EB46249-1B10-4FA2-BC9A-ED23D6AC4646}"/>
              </a:ext>
            </a:extLst>
          </p:cNvPr>
          <p:cNvSpPr/>
          <p:nvPr/>
        </p:nvSpPr>
        <p:spPr>
          <a:xfrm>
            <a:off x="678873" y="2667000"/>
            <a:ext cx="1143000" cy="4572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ts val="1800"/>
              </a:lnSpc>
            </a:pPr>
            <a:r>
              <a:rPr lang="bg-BG" dirty="0">
                <a:solidFill>
                  <a:schemeClr val="tx1"/>
                </a:solidFill>
                <a:latin typeface="Candara" panose="020E0502030303020204" pitchFamily="34" charset="0"/>
              </a:rPr>
              <a:t>крайна</a:t>
            </a:r>
          </a:p>
          <a:p>
            <a:pPr algn="r">
              <a:lnSpc>
                <a:spcPts val="1800"/>
              </a:lnSpc>
            </a:pPr>
            <a:r>
              <a:rPr lang="bg-BG" dirty="0">
                <a:solidFill>
                  <a:schemeClr val="tx1"/>
                </a:solidFill>
                <a:latin typeface="Candara" panose="020E0502030303020204" pitchFamily="34" charset="0"/>
              </a:rPr>
              <a:t>стойност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558192D-3331-467A-ADA1-EA7D682DFA77}"/>
              </a:ext>
            </a:extLst>
          </p:cNvPr>
          <p:cNvGrpSpPr/>
          <p:nvPr/>
        </p:nvGrpSpPr>
        <p:grpSpPr>
          <a:xfrm flipH="1">
            <a:off x="6766560" y="2934686"/>
            <a:ext cx="1219194" cy="1517072"/>
            <a:chOff x="1006404" y="3778889"/>
            <a:chExt cx="1096534" cy="1517072"/>
          </a:xfrm>
        </p:grpSpPr>
        <p:sp>
          <p:nvSpPr>
            <p:cNvPr id="45" name="Text Placeholder 2">
              <a:extLst>
                <a:ext uri="{FF2B5EF4-FFF2-40B4-BE49-F238E27FC236}">
                  <a16:creationId xmlns:a16="http://schemas.microsoft.com/office/drawing/2014/main" id="{4310CAAA-F499-4F4A-AE7F-34B81CE75985}"/>
                </a:ext>
              </a:extLst>
            </p:cNvPr>
            <p:cNvSpPr txBox="1">
              <a:spLocks/>
            </p:cNvSpPr>
            <p:nvPr/>
          </p:nvSpPr>
          <p:spPr>
            <a:xfrm>
              <a:off x="1006404" y="4686361"/>
              <a:ext cx="1090304" cy="609600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Завършва плавно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282A3B8-B087-4A2A-BCF0-403D232D8A83}"/>
                </a:ext>
              </a:extLst>
            </p:cNvPr>
            <p:cNvCxnSpPr/>
            <p:nvPr/>
          </p:nvCxnSpPr>
          <p:spPr>
            <a:xfrm>
              <a:off x="2102937" y="3778889"/>
              <a:ext cx="1" cy="1510144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9458912F-16B6-43B0-8BD4-ABE35607A026}"/>
              </a:ext>
            </a:extLst>
          </p:cNvPr>
          <p:cNvSpPr/>
          <p:nvPr/>
        </p:nvSpPr>
        <p:spPr>
          <a:xfrm>
            <a:off x="6554467" y="2517616"/>
            <a:ext cx="942112" cy="46603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b="1" dirty="0">
                <a:solidFill>
                  <a:srgbClr val="FF388C"/>
                </a:solidFill>
                <a:latin typeface="Candara" panose="020E0502030303020204" pitchFamily="34" charset="0"/>
              </a:rPr>
              <a:t>Край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A7CEDB3-3A4C-4DEF-BD31-06EBFC8FF9AC}"/>
              </a:ext>
            </a:extLst>
          </p:cNvPr>
          <p:cNvCxnSpPr/>
          <p:nvPr/>
        </p:nvCxnSpPr>
        <p:spPr>
          <a:xfrm flipH="1" flipV="1">
            <a:off x="1828800" y="2604247"/>
            <a:ext cx="2" cy="3048001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373659"/>
      </p:ext>
    </p:extLst>
  </p:cSld>
  <p:clrMapOvr>
    <a:masterClrMapping/>
  </p:clrMapOvr>
  <p:transition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Реализация</a:t>
            </a:r>
          </a:p>
          <a:p>
            <a:pPr lvl="1"/>
            <a:r>
              <a:rPr lang="en-US" dirty="0" err="1">
                <a:solidFill>
                  <a:srgbClr val="FF388C"/>
                </a:solidFill>
              </a:rPr>
              <a:t>Cubic.In</a:t>
            </a:r>
            <a:r>
              <a:rPr lang="en-US" dirty="0">
                <a:solidFill>
                  <a:srgbClr val="FF388C"/>
                </a:solidFill>
              </a:rPr>
              <a:t> </a:t>
            </a:r>
            <a:r>
              <a:rPr lang="bg-BG" dirty="0"/>
              <a:t>– плавно начало, рязък край</a:t>
            </a:r>
          </a:p>
          <a:p>
            <a:pPr lvl="1"/>
            <a:r>
              <a:rPr lang="en-US" dirty="0" err="1">
                <a:solidFill>
                  <a:srgbClr val="FF388C"/>
                </a:solidFill>
              </a:rPr>
              <a:t>Cubic.Out</a:t>
            </a:r>
            <a:r>
              <a:rPr lang="en-US" dirty="0"/>
              <a:t> –</a:t>
            </a:r>
            <a:r>
              <a:rPr lang="bg-BG" dirty="0"/>
              <a:t> рязко начало, плавен край</a:t>
            </a:r>
          </a:p>
          <a:p>
            <a:pPr lvl="1"/>
            <a:r>
              <a:rPr lang="en-US" dirty="0" err="1">
                <a:solidFill>
                  <a:srgbClr val="FF388C"/>
                </a:solidFill>
              </a:rPr>
              <a:t>Cubic.InOut</a:t>
            </a:r>
            <a:r>
              <a:rPr lang="en-US" dirty="0"/>
              <a:t> – </a:t>
            </a:r>
            <a:r>
              <a:rPr lang="bg-BG" dirty="0"/>
              <a:t>плавно начало, плавен край</a:t>
            </a:r>
          </a:p>
        </p:txBody>
      </p:sp>
      <p:pic>
        <p:nvPicPr>
          <p:cNvPr id="6" name="Picture 5">
            <a:hlinkClick r:id="rId2" action="ppaction://hlinkfile"/>
            <a:extLst>
              <a:ext uri="{FF2B5EF4-FFF2-40B4-BE49-F238E27FC236}">
                <a16:creationId xmlns:a16="http://schemas.microsoft.com/office/drawing/2014/main" id="{2EA7FA2F-5000-49AE-83CB-CB6401594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" y="2760821"/>
            <a:ext cx="2743200" cy="14887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hlinkClick r:id="rId4" action="ppaction://hlinkfile"/>
            <a:extLst>
              <a:ext uri="{FF2B5EF4-FFF2-40B4-BE49-F238E27FC236}">
                <a16:creationId xmlns:a16="http://schemas.microsoft.com/office/drawing/2014/main" id="{7227026C-200B-4137-BABE-26B4BE977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2760821"/>
            <a:ext cx="2743200" cy="14887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hlinkClick r:id="rId6" action="ppaction://hlinkfile"/>
            <a:extLst>
              <a:ext uri="{FF2B5EF4-FFF2-40B4-BE49-F238E27FC236}">
                <a16:creationId xmlns:a16="http://schemas.microsoft.com/office/drawing/2014/main" id="{F5CF575F-008A-4284-99EF-5F741DB157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9904" y="2760821"/>
            <a:ext cx="2743200" cy="14887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54125130"/>
      </p:ext>
    </p:extLst>
  </p:cSld>
  <p:clrMapOvr>
    <a:masterClrMapping/>
  </p:clrMapOvr>
  <p:transition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По-различно движение</a:t>
            </a:r>
          </a:p>
          <a:p>
            <a:pPr lvl="1"/>
            <a:r>
              <a:rPr lang="bg-BG" dirty="0"/>
              <a:t>Еластичност в края</a:t>
            </a:r>
          </a:p>
          <a:p>
            <a:pPr lvl="1"/>
            <a:r>
              <a:rPr lang="bg-BG" dirty="0"/>
              <a:t>Използвана константа </a:t>
            </a:r>
            <a:r>
              <a:rPr lang="en-US" dirty="0" err="1">
                <a:solidFill>
                  <a:srgbClr val="FF388C"/>
                </a:solidFill>
              </a:rPr>
              <a:t>Elastic.Out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endParaRPr lang="bg-BG" dirty="0"/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716DE993-B216-4886-98C0-5F1B86C53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88167751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Движение по линия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Параметри</a:t>
            </a:r>
          </a:p>
          <a:p>
            <a:pPr lvl="1"/>
            <a:r>
              <a:rPr lang="bg-BG" dirty="0"/>
              <a:t>Изисква точно един параметър</a:t>
            </a:r>
            <a:r>
              <a:rPr lang="en-US" dirty="0"/>
              <a:t>, </a:t>
            </a:r>
            <a:r>
              <a:rPr lang="bg-BG" dirty="0"/>
              <a:t>ако са повече, те са зависими</a:t>
            </a:r>
          </a:p>
          <a:p>
            <a:pPr lvl="1"/>
            <a:r>
              <a:rPr lang="bg-BG" dirty="0"/>
              <a:t>Най-често параметър е времето</a:t>
            </a:r>
          </a:p>
          <a:p>
            <a:r>
              <a:rPr lang="bg-BG" dirty="0"/>
              <a:t>Реализации</a:t>
            </a:r>
          </a:p>
          <a:p>
            <a:pPr lvl="1"/>
            <a:r>
              <a:rPr lang="bg-BG" dirty="0"/>
              <a:t>Чрез вектор на скоростта</a:t>
            </a:r>
          </a:p>
          <a:p>
            <a:pPr lvl="1"/>
            <a:r>
              <a:rPr lang="bg-BG" dirty="0"/>
              <a:t>Чрез линейна комбинация</a:t>
            </a:r>
          </a:p>
          <a:p>
            <a:pPr lvl="1"/>
            <a:r>
              <a:rPr lang="bg-BG" dirty="0"/>
              <a:t>Чрез уравнение на движението</a:t>
            </a:r>
          </a:p>
        </p:txBody>
      </p:sp>
    </p:spTree>
    <p:extLst>
      <p:ext uri="{BB962C8B-B14F-4D97-AF65-F5344CB8AC3E}">
        <p14:creationId xmlns:p14="http://schemas.microsoft.com/office/powerpoint/2010/main" val="20301906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 още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Други възможности на </a:t>
            </a:r>
            <a:r>
              <a:rPr lang="en-US" dirty="0"/>
              <a:t>Tween</a:t>
            </a:r>
          </a:p>
          <a:p>
            <a:pPr lvl="1"/>
            <a:r>
              <a:rPr lang="bg-BG" dirty="0"/>
              <a:t>Потребителска функция за плавност</a:t>
            </a:r>
          </a:p>
          <a:p>
            <a:pPr lvl="1"/>
            <a:r>
              <a:rPr lang="bg-BG" dirty="0"/>
              <a:t>Фиксиран брой повторения на движението</a:t>
            </a:r>
          </a:p>
          <a:p>
            <a:pPr lvl="1"/>
            <a:r>
              <a:rPr lang="bg-BG" dirty="0"/>
              <a:t>Групиране на анимации</a:t>
            </a:r>
          </a:p>
          <a:p>
            <a:pPr lvl="1"/>
            <a:r>
              <a:rPr lang="bg-BG" dirty="0"/>
              <a:t>Обратна връзка (</a:t>
            </a:r>
            <a:r>
              <a:rPr lang="en-US" dirty="0"/>
              <a:t>call-back)</a:t>
            </a:r>
            <a:r>
              <a:rPr lang="bg-BG" dirty="0"/>
              <a:t> в началото, в края или в моментното състояние</a:t>
            </a:r>
          </a:p>
          <a:p>
            <a:pPr lvl="1"/>
            <a:r>
              <a:rPr lang="bg-BG" dirty="0"/>
              <a:t>Относителни промени и </a:t>
            </a:r>
            <a:r>
              <a:rPr lang="bg-BG" dirty="0" err="1"/>
              <a:t>интерполиране</a:t>
            </a:r>
            <a:endParaRPr lang="bg-BG" dirty="0"/>
          </a:p>
          <a:p>
            <a:pPr lvl="1"/>
            <a:r>
              <a:rPr lang="bg-BG" dirty="0"/>
              <a:t>Използване за неграфични цели</a:t>
            </a:r>
          </a:p>
        </p:txBody>
      </p:sp>
    </p:spTree>
    <p:extLst>
      <p:ext uri="{BB962C8B-B14F-4D97-AF65-F5344CB8AC3E}">
        <p14:creationId xmlns:p14="http://schemas.microsoft.com/office/powerpoint/2010/main" val="4226313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Библиотека </a:t>
            </a:r>
            <a:r>
              <a:rPr lang="en-US" dirty="0" err="1"/>
              <a:t>dat.GUI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E5A5AAC4-9B51-4CC3-A285-F7C6F5C3E236}"/>
              </a:ext>
            </a:extLst>
          </p:cNvPr>
          <p:cNvSpPr txBox="1">
            <a:spLocks/>
          </p:cNvSpPr>
          <p:nvPr/>
        </p:nvSpPr>
        <p:spPr>
          <a:xfrm rot="911433">
            <a:off x="6020507" y="1971332"/>
            <a:ext cx="2031777" cy="857936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 typeface="Arial" panose="020B0604020202020204" pitchFamily="34" charset="0"/>
              <a:buNone/>
              <a:defRPr lang="bg-BG" sz="4800" b="1" kern="120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lil</a:t>
            </a:r>
            <a:r>
              <a:rPr lang="en-US" dirty="0"/>
              <a:t>-</a:t>
            </a:r>
            <a:r>
              <a:rPr lang="en-GB" dirty="0" err="1"/>
              <a:t>gui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B96F4E-8CD3-46D6-A312-3B0E612E5DB8}"/>
              </a:ext>
            </a:extLst>
          </p:cNvPr>
          <p:cNvCxnSpPr/>
          <p:nvPr/>
        </p:nvCxnSpPr>
        <p:spPr>
          <a:xfrm flipV="1">
            <a:off x="5055704" y="2895600"/>
            <a:ext cx="2286000" cy="533400"/>
          </a:xfrm>
          <a:prstGeom prst="line">
            <a:avLst/>
          </a:prstGeom>
          <a:ln w="76200">
            <a:solidFill>
              <a:srgbClr val="FF38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6479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F274A4-8E13-485F-9C26-5F19AD715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Роля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B88898-6601-474A-9406-6BEF5576BE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Какво е това</a:t>
            </a:r>
          </a:p>
          <a:p>
            <a:pPr lvl="1"/>
            <a:r>
              <a:rPr lang="bg-BG" dirty="0"/>
              <a:t>Библиотека за интерактивна промяна на стойност на </a:t>
            </a:r>
            <a:r>
              <a:rPr lang="en-US" dirty="0"/>
              <a:t>JS</a:t>
            </a:r>
            <a:r>
              <a:rPr lang="bg-BG" dirty="0"/>
              <a:t> променлива или обект</a:t>
            </a:r>
          </a:p>
          <a:p>
            <a:pPr lvl="1"/>
            <a:r>
              <a:rPr lang="bg-BG" dirty="0"/>
              <a:t>Не се интересува какво става с тази стойност</a:t>
            </a:r>
          </a:p>
          <a:p>
            <a:pPr lvl="1"/>
            <a:r>
              <a:rPr lang="bg-BG" dirty="0"/>
              <a:t>Създава виртуален контролен панел</a:t>
            </a:r>
          </a:p>
          <a:p>
            <a:r>
              <a:rPr lang="bg-BG" dirty="0"/>
              <a:t>За какво ни е това</a:t>
            </a:r>
          </a:p>
          <a:p>
            <a:pPr lvl="1"/>
            <a:r>
              <a:rPr lang="bg-BG" dirty="0"/>
              <a:t>Ще променяме неща от графиката чрез този виртуален панел</a:t>
            </a:r>
          </a:p>
        </p:txBody>
      </p:sp>
    </p:spTree>
    <p:extLst>
      <p:ext uri="{BB962C8B-B14F-4D97-AF65-F5344CB8AC3E}">
        <p14:creationId xmlns:p14="http://schemas.microsoft.com/office/powerpoint/2010/main" val="23876426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Интерактивни стойности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Библиотека </a:t>
            </a:r>
            <a:r>
              <a:rPr lang="en-US" b="0" dirty="0" err="1">
                <a:solidFill>
                  <a:srgbClr val="FF388C"/>
                </a:solidFill>
              </a:rPr>
              <a:t>dat.GUI</a:t>
            </a:r>
            <a:endParaRPr lang="bg-BG" b="0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Налична на </a:t>
            </a:r>
            <a:r>
              <a:rPr lang="en-US" dirty="0"/>
              <a:t>[</a:t>
            </a:r>
            <a:r>
              <a:rPr lang="en-US" dirty="0">
                <a:solidFill>
                  <a:srgbClr val="FF388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dirty="0" err="1">
                <a:solidFill>
                  <a:srgbClr val="FF388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dataarts</a:t>
            </a:r>
            <a:r>
              <a:rPr lang="en-US" dirty="0">
                <a:solidFill>
                  <a:srgbClr val="FF388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dirty="0" err="1">
                <a:solidFill>
                  <a:srgbClr val="FF388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dat.gui</a:t>
            </a:r>
            <a:r>
              <a:rPr lang="en-US" dirty="0"/>
              <a:t>]</a:t>
            </a:r>
          </a:p>
          <a:p>
            <a:pPr lvl="1"/>
            <a:r>
              <a:rPr lang="bg-BG" dirty="0"/>
              <a:t>Има я и в </a:t>
            </a:r>
            <a:r>
              <a:rPr lang="en-GB" dirty="0">
                <a:solidFill>
                  <a:srgbClr val="FF388C"/>
                </a:solidFill>
              </a:rPr>
              <a:t>examples\</a:t>
            </a:r>
            <a:r>
              <a:rPr lang="en-GB" dirty="0" err="1">
                <a:solidFill>
                  <a:srgbClr val="FF388C"/>
                </a:solidFill>
              </a:rPr>
              <a:t>js</a:t>
            </a:r>
            <a:r>
              <a:rPr lang="en-GB" dirty="0">
                <a:solidFill>
                  <a:srgbClr val="FF388C"/>
                </a:solidFill>
              </a:rPr>
              <a:t>\libs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Ще ползваме </a:t>
            </a:r>
            <a:r>
              <a:rPr lang="en-US" dirty="0">
                <a:solidFill>
                  <a:srgbClr val="FF388C"/>
                </a:solidFill>
              </a:rPr>
              <a:t>dat.gui.min.js</a:t>
            </a:r>
          </a:p>
          <a:p>
            <a:r>
              <a:rPr lang="bg-BG" dirty="0"/>
              <a:t>Да, ама не</a:t>
            </a:r>
          </a:p>
          <a:p>
            <a:pPr lvl="1"/>
            <a:r>
              <a:rPr lang="en-US" dirty="0" err="1">
                <a:solidFill>
                  <a:srgbClr val="FF388C"/>
                </a:solidFill>
              </a:rPr>
              <a:t>dat.GUI</a:t>
            </a:r>
            <a:r>
              <a:rPr lang="bg-BG" dirty="0"/>
              <a:t> вече е заместена от </a:t>
            </a:r>
            <a:r>
              <a:rPr lang="en-US" dirty="0" err="1">
                <a:solidFill>
                  <a:srgbClr val="FF388C"/>
                </a:solidFill>
              </a:rPr>
              <a:t>lil-gui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Няма я в </a:t>
            </a:r>
            <a:r>
              <a:rPr lang="en-US" dirty="0"/>
              <a:t>Three.js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715038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9A4863-A33D-4625-8BE7-A1320CD0EF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Библиотека </a:t>
            </a:r>
            <a:r>
              <a:rPr lang="en-US" dirty="0" err="1"/>
              <a:t>lil-gui</a:t>
            </a:r>
            <a:endParaRPr lang="bg-BG" dirty="0"/>
          </a:p>
          <a:p>
            <a:pPr lvl="1"/>
            <a:r>
              <a:rPr lang="bg-BG" dirty="0"/>
              <a:t>Официална страница </a:t>
            </a:r>
            <a:r>
              <a:rPr lang="en-GB" dirty="0">
                <a:solidFill>
                  <a:srgbClr val="FF388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lil-gui.georgealways.com</a:t>
            </a:r>
            <a:endParaRPr lang="bg-BG" dirty="0"/>
          </a:p>
          <a:p>
            <a:pPr lvl="1"/>
            <a:r>
              <a:rPr lang="bg-BG" dirty="0"/>
              <a:t>Готови пакети </a:t>
            </a:r>
            <a:r>
              <a:rPr lang="en-GB" dirty="0">
                <a:solidFill>
                  <a:srgbClr val="FF388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lil-gui.georgealways.com/</a:t>
            </a:r>
            <a:r>
              <a:rPr lang="en-GB" dirty="0" err="1">
                <a:solidFill>
                  <a:srgbClr val="FF388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dist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Ползваме </a:t>
            </a:r>
            <a:r>
              <a:rPr lang="en-US" dirty="0">
                <a:solidFill>
                  <a:srgbClr val="FF388C"/>
                </a:solidFill>
              </a:rPr>
              <a:t>lil-gui.umd.min.js</a:t>
            </a:r>
          </a:p>
          <a:p>
            <a:pPr lvl="2"/>
            <a:r>
              <a:rPr lang="en-US" dirty="0"/>
              <a:t>(UMD</a:t>
            </a:r>
            <a:r>
              <a:rPr lang="bg-BG" dirty="0"/>
              <a:t> вече ви е познато от </a:t>
            </a:r>
            <a:r>
              <a:rPr lang="en-US" dirty="0"/>
              <a:t>Tween)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57450786"/>
      </p:ext>
    </p:extLst>
  </p:cSld>
  <p:clrMapOvr>
    <a:masterClrMapping/>
  </p:clrMapOvr>
  <p:transition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Използване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Стъпки</a:t>
            </a:r>
          </a:p>
          <a:p>
            <a:pPr lvl="1"/>
            <a:r>
              <a:rPr lang="bg-BG" dirty="0"/>
              <a:t>Включване чрез </a:t>
            </a:r>
            <a:r>
              <a:rPr lang="en-US" dirty="0">
                <a:solidFill>
                  <a:srgbClr val="FF388C"/>
                </a:solidFill>
              </a:rPr>
              <a:t>&lt;script&gt;</a:t>
            </a:r>
          </a:p>
          <a:p>
            <a:pPr lvl="1"/>
            <a:r>
              <a:rPr lang="bg-BG" dirty="0"/>
              <a:t>Създаване на обект, пакетиращ стойности</a:t>
            </a:r>
          </a:p>
          <a:p>
            <a:pPr lvl="1"/>
            <a:r>
              <a:rPr lang="bg-BG" dirty="0"/>
              <a:t>Създаване на панел с този обект</a:t>
            </a:r>
          </a:p>
          <a:p>
            <a:pPr lvl="1"/>
            <a:r>
              <a:rPr lang="bg-BG" dirty="0"/>
              <a:t>Реагиране при промяна на стойност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6974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Първи пример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Контрол на линейна комбинация</a:t>
                </a:r>
              </a:p>
              <a:p>
                <a:pPr lvl="1"/>
                <a:r>
                  <a:rPr lang="bg-BG" dirty="0"/>
                  <a:t>Обект се движи с линейна комбинация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1−</m:t>
                        </m:r>
                        <m:r>
                          <a:rPr lang="en-US" i="1" dirty="0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US" i="1" dirty="0" err="1" smtClean="0">
                        <a:solidFill>
                          <a:srgbClr val="FF388C"/>
                        </a:solidFill>
                        <a:latin typeface="Cambria Math"/>
                      </a:rPr>
                      <m:t>𝑃</m:t>
                    </m:r>
                    <m:r>
                      <a:rPr lang="en-US" i="1" dirty="0" err="1" smtClean="0">
                        <a:solidFill>
                          <a:srgbClr val="FF388C"/>
                        </a:solidFill>
                        <a:latin typeface="Cambria Math"/>
                      </a:rPr>
                      <m:t>+</m:t>
                    </m:r>
                    <m:r>
                      <a:rPr lang="en-US" i="1" dirty="0" err="1" smtClean="0">
                        <a:solidFill>
                          <a:srgbClr val="FF388C"/>
                        </a:solidFill>
                        <a:latin typeface="Cambria Math"/>
                      </a:rPr>
                      <m:t>𝑘𝑄</m:t>
                    </m:r>
                  </m:oMath>
                </a14:m>
                <a:r>
                  <a:rPr lang="en-US" dirty="0"/>
                  <a:t> </a:t>
                </a:r>
                <a:r>
                  <a:rPr lang="bg-BG" dirty="0"/>
                  <a:t>между две крайни точки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P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Q</m:t>
                    </m:r>
                  </m:oMath>
                </a14:m>
                <a:endParaRPr lang="bg-BG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lvl="1"/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К</a:t>
                </a:r>
                <a:r>
                  <a:rPr lang="bg-BG" dirty="0"/>
                  <a:t>оефициентът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/>
                      </a:rPr>
                      <m:t>𝑘</m:t>
                    </m:r>
                  </m:oMath>
                </a14:m>
                <a:r>
                  <a:rPr lang="bg-BG" dirty="0"/>
                  <a:t> се променя интерактивно</a:t>
                </a:r>
                <a:r>
                  <a:rPr lang="en-US" dirty="0"/>
                  <a:t> </a:t>
                </a:r>
                <a:r>
                  <a:rPr lang="bg-BG" dirty="0"/>
                  <a:t>и е ограничен в диапазона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/>
                      </a:rPr>
                      <m:t>𝑘</m:t>
                    </m:r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0,1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bg-BG" dirty="0"/>
                  <a:t>При промяна на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 </a:t>
                </a:r>
                <a:r>
                  <a:rPr lang="bg-BG" dirty="0"/>
                  <a:t>да се променя в реално време положението на обекта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r="-1943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45972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Реализация</a:t>
                </a:r>
              </a:p>
              <a:p>
                <a:pPr lvl="1"/>
                <a:r>
                  <a:rPr lang="bg-BG" dirty="0"/>
                  <a:t>Създаване на обект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/>
                      </a:rPr>
                      <m:t>{</m:t>
                    </m:r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/>
                      </a:rPr>
                      <m:t>𝑘</m:t>
                    </m:r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/>
                      </a:rPr>
                      <m:t>:0.5}</m:t>
                    </m:r>
                  </m:oMath>
                </a14:m>
                <a:r>
                  <a:rPr lang="bg-BG" dirty="0"/>
                  <a:t>, определящ</a:t>
                </a:r>
                <a:r>
                  <a:rPr lang="en-US" dirty="0"/>
                  <a:t> </a:t>
                </a:r>
                <a:r>
                  <a:rPr lang="bg-BG" dirty="0"/>
                  <a:t>името, типа и началната стойност на интерактивния елемент</a:t>
                </a:r>
              </a:p>
              <a:p>
                <a:pPr lvl="1"/>
                <a:r>
                  <a:rPr lang="bg-BG" dirty="0"/>
                  <a:t>Създаване на панел с </a:t>
                </a:r>
                <a:r>
                  <a:rPr lang="en-GB" dirty="0">
                    <a:solidFill>
                      <a:srgbClr val="FF388C"/>
                    </a:solidFill>
                  </a:rPr>
                  <a:t>new </a:t>
                </a:r>
                <a:r>
                  <a:rPr lang="en-GB" dirty="0" err="1">
                    <a:solidFill>
                      <a:srgbClr val="FF388C"/>
                    </a:solidFill>
                  </a:rPr>
                  <a:t>lil.GUI</a:t>
                </a:r>
                <a:endParaRPr lang="en-GB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Създаване на контролер за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/>
                      </a:rPr>
                      <m:t>𝑘</m:t>
                    </m:r>
                  </m:oMath>
                </a14:m>
                <a:r>
                  <a:rPr lang="bg-BG" dirty="0"/>
                  <a:t> с метода </a:t>
                </a:r>
                <a:r>
                  <a:rPr lang="en-US" dirty="0">
                    <a:solidFill>
                      <a:srgbClr val="FF388C"/>
                    </a:solidFill>
                  </a:rPr>
                  <a:t>add</a:t>
                </a:r>
                <a:r>
                  <a:rPr lang="bg-BG" dirty="0"/>
                  <a:t> и допустим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диапазон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/>
                          </a:rPr>
                          <m:t>0,1</m:t>
                        </m:r>
                      </m:e>
                    </m:d>
                  </m:oMath>
                </a14:m>
                <a:endParaRPr lang="bg-BG" dirty="0">
                  <a:solidFill>
                    <a:srgbClr val="FF388C"/>
                  </a:solidFill>
                </a:endParaRP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1974902"/>
      </p:ext>
    </p:extLst>
  </p:cSld>
  <p:clrMapOvr>
    <a:masterClrMapping/>
  </p:clrMapOvr>
  <p:transition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hlinkClick r:id="rId2" action="ppaction://hlinkfile"/>
            <a:extLst>
              <a:ext uri="{FF2B5EF4-FFF2-40B4-BE49-F238E27FC236}">
                <a16:creationId xmlns:a16="http://schemas.microsoft.com/office/drawing/2014/main" id="{476D03FB-585D-4962-B52B-5806BA12E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52402"/>
            <a:ext cx="7315199" cy="3970019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Резултат</a:t>
                </a:r>
              </a:p>
              <a:p>
                <a:pPr lvl="1"/>
                <a:r>
                  <a:rPr lang="bg-BG" dirty="0"/>
                  <a:t>Възможност за въвеждане на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/>
                      </a:rPr>
                      <m:t>𝑘</m:t>
                    </m:r>
                  </m:oMath>
                </a14:m>
                <a:r>
                  <a:rPr lang="bg-BG" dirty="0"/>
                  <a:t> или на промяната му с плъзгач</a:t>
                </a: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1">
                <a:blip r:embed="rId4"/>
                <a:stretch>
                  <a:fillRect l="-2242" t="-1395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 flipH="1">
            <a:off x="3733800" y="2485645"/>
            <a:ext cx="3252217" cy="609600"/>
            <a:chOff x="-1209096" y="4686361"/>
            <a:chExt cx="2925019" cy="609600"/>
          </a:xfrm>
        </p:grpSpPr>
        <p:sp>
          <p:nvSpPr>
            <p:cNvPr id="6" name="Text Placeholder 2"/>
            <p:cNvSpPr txBox="1">
              <a:spLocks/>
            </p:cNvSpPr>
            <p:nvPr/>
          </p:nvSpPr>
          <p:spPr>
            <a:xfrm>
              <a:off x="252527" y="4686361"/>
              <a:ext cx="1463396" cy="609600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Интерактивен панел</a:t>
              </a:r>
            </a:p>
          </p:txBody>
        </p:sp>
        <p:cxnSp>
          <p:nvCxnSpPr>
            <p:cNvPr id="7" name="Straight Connector 6"/>
            <p:cNvCxnSpPr>
              <a:cxnSpLocks/>
            </p:cNvCxnSpPr>
            <p:nvPr/>
          </p:nvCxnSpPr>
          <p:spPr>
            <a:xfrm flipH="1">
              <a:off x="-1209096" y="4686361"/>
              <a:ext cx="2925019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0" name="Group 9"/>
          <p:cNvGrpSpPr/>
          <p:nvPr/>
        </p:nvGrpSpPr>
        <p:grpSpPr>
          <a:xfrm flipH="1">
            <a:off x="6616446" y="2632979"/>
            <a:ext cx="1102658" cy="1143000"/>
            <a:chOff x="252528" y="3924361"/>
            <a:chExt cx="991722" cy="1143000"/>
          </a:xfrm>
        </p:grpSpPr>
        <p:sp>
          <p:nvSpPr>
            <p:cNvPr id="11" name="Text Placeholder 2"/>
            <p:cNvSpPr txBox="1">
              <a:spLocks/>
            </p:cNvSpPr>
            <p:nvPr/>
          </p:nvSpPr>
          <p:spPr>
            <a:xfrm>
              <a:off x="252528" y="4686361"/>
              <a:ext cx="991722" cy="381000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Плъзгач</a:t>
              </a:r>
            </a:p>
          </p:txBody>
        </p:sp>
        <p:cxnSp>
          <p:nvCxnSpPr>
            <p:cNvPr id="12" name="Straight Connector 11"/>
            <p:cNvCxnSpPr/>
            <p:nvPr/>
          </p:nvCxnSpPr>
          <p:spPr>
            <a:xfrm flipV="1">
              <a:off x="252528" y="3924361"/>
              <a:ext cx="8062" cy="114300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5" name="Group 14"/>
          <p:cNvGrpSpPr/>
          <p:nvPr/>
        </p:nvGrpSpPr>
        <p:grpSpPr>
          <a:xfrm flipH="1">
            <a:off x="6403086" y="1612101"/>
            <a:ext cx="1577872" cy="949183"/>
            <a:chOff x="-174876" y="4686361"/>
            <a:chExt cx="1419126" cy="949183"/>
          </a:xfrm>
        </p:grpSpPr>
        <p:sp>
          <p:nvSpPr>
            <p:cNvPr id="16" name="Text Placeholder 2"/>
            <p:cNvSpPr txBox="1">
              <a:spLocks/>
            </p:cNvSpPr>
            <p:nvPr/>
          </p:nvSpPr>
          <p:spPr>
            <a:xfrm>
              <a:off x="-174876" y="4686361"/>
              <a:ext cx="1419126" cy="340838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Числово поле</a:t>
              </a:r>
            </a:p>
          </p:txBody>
        </p:sp>
        <p:cxnSp>
          <p:nvCxnSpPr>
            <p:cNvPr id="17" name="Straight Connector 16"/>
            <p:cNvCxnSpPr>
              <a:cxnSpLocks/>
            </p:cNvCxnSpPr>
            <p:nvPr/>
          </p:nvCxnSpPr>
          <p:spPr>
            <a:xfrm flipH="1" flipV="1">
              <a:off x="-174876" y="4686361"/>
              <a:ext cx="8062" cy="949183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1517ECA-44F4-4964-954A-8F36F1609414}"/>
              </a:ext>
            </a:extLst>
          </p:cNvPr>
          <p:cNvCxnSpPr>
            <a:cxnSpLocks/>
          </p:cNvCxnSpPr>
          <p:nvPr/>
        </p:nvCxnSpPr>
        <p:spPr>
          <a:xfrm>
            <a:off x="8686800" y="910097"/>
            <a:ext cx="0" cy="1564879"/>
          </a:xfrm>
          <a:prstGeom prst="line">
            <a:avLst/>
          </a:prstGeom>
          <a:noFill/>
          <a:ln w="3175">
            <a:solidFill>
              <a:srgbClr val="FF38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6878DE44-032D-4809-9611-C0D0CE53B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753" y="69919"/>
            <a:ext cx="3926544" cy="8401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0C492C5-1629-411B-A0B6-24DD4D46E25A}"/>
              </a:ext>
            </a:extLst>
          </p:cNvPr>
          <p:cNvCxnSpPr>
            <a:cxnSpLocks/>
          </p:cNvCxnSpPr>
          <p:nvPr/>
        </p:nvCxnSpPr>
        <p:spPr>
          <a:xfrm flipH="1">
            <a:off x="8153400" y="2474976"/>
            <a:ext cx="533400" cy="0"/>
          </a:xfrm>
          <a:prstGeom prst="line">
            <a:avLst/>
          </a:prstGeom>
          <a:noFill/>
          <a:ln w="3175">
            <a:solidFill>
              <a:srgbClr val="FF38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364319887"/>
      </p:ext>
    </p:extLst>
  </p:cSld>
  <p:clrMapOvr>
    <a:masterClrMapping/>
  </p:clrMapOvr>
  <p:transition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3200400" y="3886200"/>
            <a:ext cx="2743200" cy="2743200"/>
          </a:xfrm>
          <a:prstGeom prst="rect">
            <a:avLst/>
          </a:prstGeom>
          <a:noFill/>
          <a:ln w="3175">
            <a:solidFill>
              <a:srgbClr val="4F81BD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Няколко стойности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Интерактивни координати</a:t>
                </a:r>
              </a:p>
              <a:p>
                <a:pPr lvl="1"/>
                <a:r>
                  <a:rPr lang="bg-BG" dirty="0"/>
                  <a:t>Промяна на хоризонталната позиция на пилоните: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/>
                      </a:rPr>
                      <m:t>𝑥</m:t>
                    </m:r>
                  </m:oMath>
                </a14:m>
                <a:r>
                  <a:rPr lang="bg-BG" dirty="0"/>
                  <a:t> и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/>
                      </a:rPr>
                      <m:t>𝑧</m:t>
                    </m:r>
                  </m:oMath>
                </a14:m>
                <a:endParaRPr lang="en-US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Създаваме контролери с ограничения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1">
                <a:blip r:embed="rId2"/>
                <a:stretch>
                  <a:fillRect l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5650923" y="5263106"/>
            <a:ext cx="571500" cy="4572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800"/>
              </a:lnSpc>
            </a:pP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X</a:t>
            </a:r>
            <a:endParaRPr lang="bg-BG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 flipH="1">
            <a:off x="1523999" y="4662055"/>
            <a:ext cx="1891147" cy="609600"/>
            <a:chOff x="115460" y="4686361"/>
            <a:chExt cx="1700884" cy="609600"/>
          </a:xfrm>
        </p:grpSpPr>
        <p:sp>
          <p:nvSpPr>
            <p:cNvPr id="18" name="Text Placeholder 2"/>
            <p:cNvSpPr txBox="1">
              <a:spLocks/>
            </p:cNvSpPr>
            <p:nvPr/>
          </p:nvSpPr>
          <p:spPr>
            <a:xfrm>
              <a:off x="937866" y="4686361"/>
              <a:ext cx="878478" cy="609600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Зона на пилон </a:t>
              </a:r>
              <a:r>
                <a:rPr lang="en-US" sz="1800" b="0" dirty="0">
                  <a:solidFill>
                    <a:schemeClr val="bg1"/>
                  </a:solidFill>
                </a:rPr>
                <a:t>P</a:t>
              </a:r>
              <a:endParaRPr lang="bg-BG" sz="1800" b="0" dirty="0">
                <a:solidFill>
                  <a:schemeClr val="bg1"/>
                </a:solidFill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115460" y="4686361"/>
              <a:ext cx="1700884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9" name="Straight Arrow Connector 8"/>
          <p:cNvCxnSpPr>
            <a:stCxn id="21" idx="1"/>
            <a:endCxn id="21" idx="3"/>
          </p:cNvCxnSpPr>
          <p:nvPr/>
        </p:nvCxnSpPr>
        <p:spPr>
          <a:xfrm>
            <a:off x="3200400" y="5257800"/>
            <a:ext cx="274320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21" idx="0"/>
          </p:cNvCxnSpPr>
          <p:nvPr/>
        </p:nvCxnSpPr>
        <p:spPr>
          <a:xfrm flipV="1">
            <a:off x="4565075" y="3886200"/>
            <a:ext cx="6925" cy="1376906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21" idx="2"/>
          </p:cNvCxnSpPr>
          <p:nvPr/>
        </p:nvCxnSpPr>
        <p:spPr>
          <a:xfrm>
            <a:off x="4572000" y="5263106"/>
            <a:ext cx="0" cy="1366294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279325" y="3783106"/>
            <a:ext cx="571500" cy="4572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800"/>
              </a:lnSpc>
            </a:pP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Z</a:t>
            </a:r>
            <a:endParaRPr lang="bg-BG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30" name="Text Placeholder 2"/>
          <p:cNvSpPr txBox="1">
            <a:spLocks/>
          </p:cNvSpPr>
          <p:nvPr/>
        </p:nvSpPr>
        <p:spPr>
          <a:xfrm flipH="1">
            <a:off x="4724396" y="4114800"/>
            <a:ext cx="990601" cy="2286000"/>
          </a:xfrm>
          <a:prstGeom prst="rect">
            <a:avLst/>
          </a:prstGeom>
          <a:solidFill>
            <a:srgbClr val="FF388C">
              <a:alpha val="10196"/>
            </a:srgbClr>
          </a:solidFill>
          <a:ln w="3175">
            <a:solidFill>
              <a:srgbClr val="FF388C"/>
            </a:solidFill>
            <a:prstDash val="dash"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3600" b="1" kern="1200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  <a:defRPr lang="en-US" sz="3200" kern="1200" dirty="0" smtClean="0">
                <a:ln w="3175">
                  <a:noFill/>
                  <a:prstDash val="solid"/>
                </a:ln>
                <a:solidFill>
                  <a:schemeClr val="accent1"/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400" kern="120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400" kern="120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bg-BG" sz="2400" kern="120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bg-BG" sz="1800" b="0" dirty="0">
              <a:solidFill>
                <a:srgbClr val="FF388C"/>
              </a:solidFill>
            </a:endParaRPr>
          </a:p>
        </p:txBody>
      </p:sp>
      <p:sp>
        <p:nvSpPr>
          <p:cNvPr id="31" name="Text Placeholder 2"/>
          <p:cNvSpPr txBox="1">
            <a:spLocks/>
          </p:cNvSpPr>
          <p:nvPr/>
        </p:nvSpPr>
        <p:spPr>
          <a:xfrm flipH="1">
            <a:off x="3429000" y="4114800"/>
            <a:ext cx="990600" cy="2286000"/>
          </a:xfrm>
          <a:prstGeom prst="rect">
            <a:avLst/>
          </a:prstGeom>
          <a:solidFill>
            <a:srgbClr val="FF388C">
              <a:alpha val="10196"/>
            </a:srgbClr>
          </a:solidFill>
          <a:ln w="3175">
            <a:solidFill>
              <a:srgbClr val="FF388C"/>
            </a:solidFill>
            <a:prstDash val="dash"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3600" b="1" kern="1200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  <a:defRPr lang="en-US" sz="3200" kern="1200" dirty="0" smtClean="0">
                <a:ln w="3175">
                  <a:noFill/>
                  <a:prstDash val="solid"/>
                </a:ln>
                <a:solidFill>
                  <a:schemeClr val="accent1"/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400" kern="120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400" kern="120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bg-BG" sz="2400" kern="120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bg-BG" sz="1800" b="0" dirty="0">
              <a:solidFill>
                <a:srgbClr val="FF388C"/>
              </a:solidFill>
            </a:endParaRPr>
          </a:p>
        </p:txBody>
      </p:sp>
      <p:grpSp>
        <p:nvGrpSpPr>
          <p:cNvPr id="36" name="Group 35"/>
          <p:cNvGrpSpPr/>
          <p:nvPr/>
        </p:nvGrpSpPr>
        <p:grpSpPr>
          <a:xfrm flipH="1">
            <a:off x="5714997" y="5463994"/>
            <a:ext cx="2088573" cy="609600"/>
            <a:chOff x="788339" y="4686361"/>
            <a:chExt cx="1878448" cy="609600"/>
          </a:xfrm>
        </p:grpSpPr>
        <p:sp>
          <p:nvSpPr>
            <p:cNvPr id="37" name="Text Placeholder 2"/>
            <p:cNvSpPr txBox="1">
              <a:spLocks/>
            </p:cNvSpPr>
            <p:nvPr/>
          </p:nvSpPr>
          <p:spPr>
            <a:xfrm>
              <a:off x="788339" y="4686361"/>
              <a:ext cx="918974" cy="609600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Зона на пилон </a:t>
              </a:r>
              <a:r>
                <a:rPr lang="en-US" sz="1800" b="0" dirty="0">
                  <a:solidFill>
                    <a:schemeClr val="bg1"/>
                  </a:solidFill>
                </a:rPr>
                <a:t>Q</a:t>
              </a:r>
              <a:endParaRPr lang="bg-BG" sz="1800" b="0" dirty="0">
                <a:solidFill>
                  <a:schemeClr val="bg1"/>
                </a:solidFill>
              </a:endParaRPr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965903" y="5295961"/>
              <a:ext cx="1700884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5" name="Rectangle 44"/>
          <p:cNvSpPr/>
          <p:nvPr/>
        </p:nvSpPr>
        <p:spPr>
          <a:xfrm>
            <a:off x="3187148" y="6400801"/>
            <a:ext cx="2749525" cy="15239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bg-BG" sz="1100" b="1" dirty="0">
                <a:solidFill>
                  <a:srgbClr val="FF388C"/>
                </a:solidFill>
                <a:latin typeface="Candara" panose="020E0502030303020204" pitchFamily="34" charset="0"/>
              </a:rPr>
              <a:t>   -100                      -20         </a:t>
            </a:r>
            <a:r>
              <a:rPr lang="bg-BG" sz="1100" b="1" dirty="0" err="1">
                <a:solidFill>
                  <a:srgbClr val="FF388C"/>
                </a:solidFill>
                <a:latin typeface="Candara" panose="020E0502030303020204" pitchFamily="34" charset="0"/>
              </a:rPr>
              <a:t>20</a:t>
            </a:r>
            <a:r>
              <a:rPr lang="bg-BG" sz="1100" b="1" dirty="0">
                <a:solidFill>
                  <a:srgbClr val="FF388C"/>
                </a:solidFill>
                <a:latin typeface="Candara" panose="020E0502030303020204" pitchFamily="34" charset="0"/>
              </a:rPr>
              <a:t>                       100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087845" y="4010463"/>
            <a:ext cx="417355" cy="25986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bg-BG" sz="1100" b="1" dirty="0">
                <a:solidFill>
                  <a:srgbClr val="FF388C"/>
                </a:solidFill>
                <a:latin typeface="Candara" panose="020E0502030303020204" pitchFamily="34" charset="0"/>
              </a:rPr>
              <a:t> 100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087845" y="6225569"/>
            <a:ext cx="417355" cy="25456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bg-BG" sz="1100" b="1" dirty="0">
                <a:solidFill>
                  <a:srgbClr val="FF388C"/>
                </a:solidFill>
                <a:latin typeface="Candara" panose="020E0502030303020204" pitchFamily="34" charset="0"/>
              </a:rPr>
              <a:t>-100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F523805-524D-4C6F-94D7-5C26D8B0AA7E}"/>
              </a:ext>
            </a:extLst>
          </p:cNvPr>
          <p:cNvGrpSpPr/>
          <p:nvPr/>
        </p:nvGrpSpPr>
        <p:grpSpPr>
          <a:xfrm flipH="1">
            <a:off x="5943600" y="4038600"/>
            <a:ext cx="1854985" cy="614228"/>
            <a:chOff x="788338" y="4681733"/>
            <a:chExt cx="1668360" cy="614228"/>
          </a:xfrm>
        </p:grpSpPr>
        <p:sp>
          <p:nvSpPr>
            <p:cNvPr id="23" name="Text Placeholder 2">
              <a:extLst>
                <a:ext uri="{FF2B5EF4-FFF2-40B4-BE49-F238E27FC236}">
                  <a16:creationId xmlns:a16="http://schemas.microsoft.com/office/drawing/2014/main" id="{8D9049BD-D758-4624-BFB4-41F8F7A67096}"/>
                </a:ext>
              </a:extLst>
            </p:cNvPr>
            <p:cNvSpPr txBox="1">
              <a:spLocks/>
            </p:cNvSpPr>
            <p:nvPr/>
          </p:nvSpPr>
          <p:spPr>
            <a:xfrm>
              <a:off x="788339" y="4686361"/>
              <a:ext cx="918974" cy="609600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Поглед отгоре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996C38C-7D1A-4292-96B7-1BBD5A728D92}"/>
                </a:ext>
              </a:extLst>
            </p:cNvPr>
            <p:cNvCxnSpPr>
              <a:cxnSpLocks/>
            </p:cNvCxnSpPr>
            <p:nvPr/>
          </p:nvCxnSpPr>
          <p:spPr>
            <a:xfrm>
              <a:off x="788338" y="4681733"/>
              <a:ext cx="1668360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352963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Вектор на скоростта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Вектор на скоростта</a:t>
                </a:r>
              </a:p>
              <a:p>
                <a:pPr lvl="1"/>
                <a:r>
                  <a:rPr lang="bg-BG" dirty="0"/>
                  <a:t>Движението се определя от вектор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𝑣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bg-BG" dirty="0"/>
                  <a:t>На всеки кадър към центъра на обект се прибавя този вектор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rgbClr val="FF388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 smtClean="0">
                                <a:solidFill>
                                  <a:srgbClr val="FF388C"/>
                                </a:solidFill>
                                <a:latin typeface="Cambria Math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rgbClr val="FF388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rgbClr val="FF388C"/>
                                </a:solidFill>
                                <a:latin typeface="Cambria Math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𝑣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bg-BG" dirty="0"/>
                  <a:t>Характеристики на движението</a:t>
                </a:r>
              </a:p>
              <a:p>
                <a:pPr lvl="1"/>
                <a:r>
                  <a:rPr lang="bg-BG" dirty="0"/>
                  <a:t>Праволинейно и еднопосочно</a:t>
                </a:r>
              </a:p>
              <a:p>
                <a:pPr lvl="1"/>
                <a:r>
                  <a:rPr lang="bg-BG" dirty="0"/>
                  <a:t>Равномерно и линейно зависимо от времето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1">
                <a:blip r:embed="rId2"/>
                <a:stretch>
                  <a:fillRect l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82873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Възможност за интерактивно преместване на всеки от пилоните</a:t>
            </a:r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2485BFFD-2FDE-4ECE-A022-7D8A5A2EF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48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0922037"/>
      </p:ext>
    </p:extLst>
  </p:cSld>
  <p:clrMapOvr>
    <a:masterClrMapping/>
  </p:clrMapOvr>
  <p:transition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Реструктуриране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Цел</a:t>
            </a:r>
          </a:p>
          <a:p>
            <a:pPr lvl="1"/>
            <a:r>
              <a:rPr lang="bg-BG" dirty="0"/>
              <a:t>По-прегледен панел, особено при наличие на много елементи за контролиране</a:t>
            </a:r>
          </a:p>
          <a:p>
            <a:r>
              <a:rPr lang="bg-BG" dirty="0"/>
              <a:t>Реализация</a:t>
            </a:r>
          </a:p>
          <a:p>
            <a:pPr lvl="1"/>
            <a:r>
              <a:rPr lang="bg-BG" dirty="0"/>
              <a:t>Добавяне на собствени надписи с </a:t>
            </a:r>
            <a:r>
              <a:rPr lang="en-US" dirty="0">
                <a:solidFill>
                  <a:srgbClr val="FF388C"/>
                </a:solidFill>
              </a:rPr>
              <a:t>name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Групиране на елементите с </a:t>
            </a:r>
            <a:r>
              <a:rPr lang="en-US" dirty="0" err="1">
                <a:solidFill>
                  <a:srgbClr val="FF388C"/>
                </a:solidFill>
              </a:rPr>
              <a:t>addFolder</a:t>
            </a:r>
            <a:endParaRPr lang="bg-BG" dirty="0">
              <a:solidFill>
                <a:srgbClr val="FF38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7567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Групиране на стойностите</a:t>
            </a:r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3A0DEB51-FA53-4192-A52E-C4416A2F2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6002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88306665"/>
      </p:ext>
    </p:extLst>
  </p:cSld>
  <p:clrMapOvr>
    <a:masterClrMapping/>
  </p:clrMapOvr>
  <p:transition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Други типове данни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Избор на контролер</a:t>
            </a:r>
          </a:p>
          <a:p>
            <a:pPr lvl="1"/>
            <a:r>
              <a:rPr lang="bg-BG" dirty="0"/>
              <a:t>Повечето контролери се създават според типа на началната стойност</a:t>
            </a:r>
          </a:p>
          <a:p>
            <a:pPr lvl="1"/>
            <a:r>
              <a:rPr lang="bg-BG" dirty="0"/>
              <a:t>Булеви контролери – като </a:t>
            </a:r>
            <a:r>
              <a:rPr lang="bg-BG" dirty="0" err="1"/>
              <a:t>чекбокс</a:t>
            </a:r>
            <a:endParaRPr lang="bg-BG" dirty="0"/>
          </a:p>
          <a:p>
            <a:pPr lvl="1"/>
            <a:r>
              <a:rPr lang="bg-BG" dirty="0"/>
              <a:t>Списъчни контролери – като падащ списък</a:t>
            </a:r>
          </a:p>
          <a:p>
            <a:pPr lvl="1"/>
            <a:r>
              <a:rPr lang="bg-BG" dirty="0"/>
              <a:t>Процедурни контролери – като бутон</a:t>
            </a:r>
          </a:p>
          <a:p>
            <a:pPr lvl="1"/>
            <a:r>
              <a:rPr lang="bg-BG" dirty="0"/>
              <a:t>Цветови контролери</a:t>
            </a:r>
          </a:p>
        </p:txBody>
      </p:sp>
    </p:spTree>
    <p:extLst>
      <p:ext uri="{BB962C8B-B14F-4D97-AF65-F5344CB8AC3E}">
        <p14:creationId xmlns:p14="http://schemas.microsoft.com/office/powerpoint/2010/main" val="7776195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Пример за булев контролер</a:t>
            </a:r>
          </a:p>
          <a:p>
            <a:pPr lvl="1"/>
            <a:r>
              <a:rPr lang="bg-BG" dirty="0"/>
              <a:t>Включване и изключване на въртенето на сцената и на обекта</a:t>
            </a:r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F5257733-3F41-4EC6-9F46-D103A9C95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24668325"/>
      </p:ext>
    </p:extLst>
  </p:cSld>
  <p:clrMapOvr>
    <a:masterClrMapping/>
  </p:clrMapOvr>
  <p:transition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Пример за списъчен контролер</a:t>
            </a:r>
          </a:p>
          <a:p>
            <a:pPr lvl="1"/>
            <a:r>
              <a:rPr lang="bg-BG" dirty="0"/>
              <a:t>Избиране на скорост на въртене</a:t>
            </a:r>
          </a:p>
          <a:p>
            <a:pPr lvl="1"/>
            <a:r>
              <a:rPr lang="bg-BG" dirty="0"/>
              <a:t>Списък от стойности</a:t>
            </a:r>
            <a:r>
              <a:rPr lang="en-US" dirty="0"/>
              <a:t> </a:t>
            </a:r>
            <a:r>
              <a:rPr lang="bg-BG" dirty="0"/>
              <a:t>с масив </a:t>
            </a:r>
            <a:r>
              <a:rPr lang="en-US" dirty="0">
                <a:solidFill>
                  <a:srgbClr val="FF388C"/>
                </a:solidFill>
              </a:rPr>
              <a:t>[…]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Списък от именувани стойности с обект </a:t>
            </a:r>
            <a:r>
              <a:rPr lang="en-US" dirty="0">
                <a:solidFill>
                  <a:srgbClr val="FF388C"/>
                </a:solidFill>
              </a:rPr>
              <a:t>{…}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endParaRPr lang="bg-BG" dirty="0"/>
          </a:p>
        </p:txBody>
      </p:sp>
      <p:pic>
        <p:nvPicPr>
          <p:cNvPr id="5" name="Picture 4">
            <a:hlinkClick r:id="rId2" action="ppaction://hlinkfile"/>
            <a:extLst>
              <a:ext uri="{FF2B5EF4-FFF2-40B4-BE49-F238E27FC236}">
                <a16:creationId xmlns:a16="http://schemas.microsoft.com/office/drawing/2014/main" id="{DE5549FE-04EF-4E42-AD4B-A7B320F9D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1" y="2667000"/>
            <a:ext cx="3657600" cy="19850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hlinkClick r:id="rId4" action="ppaction://hlinkfile"/>
            <a:extLst>
              <a:ext uri="{FF2B5EF4-FFF2-40B4-BE49-F238E27FC236}">
                <a16:creationId xmlns:a16="http://schemas.microsoft.com/office/drawing/2014/main" id="{E441A903-D943-4A87-A36D-37BF06449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1" y="2667000"/>
            <a:ext cx="3657600" cy="19850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7272803"/>
      </p:ext>
    </p:extLst>
  </p:cSld>
  <p:clrMapOvr>
    <a:masterClrMapping/>
  </p:clrMapOvr>
  <p:transition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Пример с цветови контролер</a:t>
            </a:r>
          </a:p>
          <a:p>
            <a:pPr lvl="1"/>
            <a:r>
              <a:rPr lang="bg-BG" dirty="0"/>
              <a:t>Създаване с метода </a:t>
            </a:r>
            <a:r>
              <a:rPr lang="en-US" dirty="0" err="1">
                <a:solidFill>
                  <a:srgbClr val="FF388C"/>
                </a:solidFill>
              </a:rPr>
              <a:t>addColor</a:t>
            </a:r>
            <a:endParaRPr lang="en-US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Реагиране докато се сменя, с </a:t>
            </a:r>
            <a:r>
              <a:rPr lang="en-US" dirty="0" err="1">
                <a:solidFill>
                  <a:srgbClr val="FF388C"/>
                </a:solidFill>
              </a:rPr>
              <a:t>onChange</a:t>
            </a:r>
            <a:endParaRPr lang="bg-BG" dirty="0">
              <a:solidFill>
                <a:srgbClr val="FF388C"/>
              </a:solidFill>
            </a:endParaRPr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BC42D514-558C-4AF9-A13A-EA79A6B7D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48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67702420"/>
      </p:ext>
    </p:extLst>
  </p:cSld>
  <p:clrMapOvr>
    <a:masterClrMapping/>
  </p:clrMapOvr>
  <p:transition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err="1"/>
              <a:t>Интерактива</a:t>
            </a:r>
            <a:r>
              <a:rPr lang="bg-BG" dirty="0"/>
              <a:t> навигация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207155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Интерактивна навигация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Основна цел</a:t>
            </a:r>
          </a:p>
          <a:p>
            <a:pPr lvl="1"/>
            <a:r>
              <a:rPr lang="bg-BG" dirty="0"/>
              <a:t>Движението на гледната точка да се контролира от потребителя</a:t>
            </a:r>
          </a:p>
          <a:p>
            <a:r>
              <a:rPr lang="bg-BG" dirty="0"/>
              <a:t>Реализация</a:t>
            </a:r>
          </a:p>
          <a:p>
            <a:pPr lvl="1"/>
            <a:r>
              <a:rPr lang="bg-BG" dirty="0"/>
              <a:t>С обща интерактивност като </a:t>
            </a:r>
            <a:r>
              <a:rPr lang="en-US" dirty="0" err="1"/>
              <a:t>lil-gui</a:t>
            </a:r>
            <a:endParaRPr lang="en-US" dirty="0"/>
          </a:p>
          <a:p>
            <a:pPr lvl="1"/>
            <a:r>
              <a:rPr lang="bg-BG" dirty="0"/>
              <a:t>Ръчно, чрез обработване на събития</a:t>
            </a:r>
          </a:p>
          <a:p>
            <a:pPr lvl="1"/>
            <a:r>
              <a:rPr lang="bg-BG" dirty="0"/>
              <a:t>Със специализирани модули за навигация, включени в </a:t>
            </a:r>
            <a:r>
              <a:rPr lang="en-US" dirty="0"/>
              <a:t>Three.js</a:t>
            </a:r>
            <a:endParaRPr lang="bg-BG" dirty="0"/>
          </a:p>
          <a:p>
            <a:pPr lvl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064094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Канали за интерактивност</a:t>
            </a:r>
          </a:p>
          <a:p>
            <a:pPr lvl="1"/>
            <a:r>
              <a:rPr lang="bg-BG" dirty="0"/>
              <a:t>Мишка – движение на мишка, превъртане на </a:t>
            </a:r>
            <a:r>
              <a:rPr lang="bg-BG" dirty="0" err="1"/>
              <a:t>скролер</a:t>
            </a:r>
            <a:r>
              <a:rPr lang="bg-BG" dirty="0"/>
              <a:t>, кликване на бутони</a:t>
            </a:r>
          </a:p>
          <a:p>
            <a:pPr lvl="1"/>
            <a:r>
              <a:rPr lang="bg-BG" dirty="0"/>
              <a:t>Клавиатура – натискане на стрелки и на всякакви други клавиши (</a:t>
            </a:r>
            <a:r>
              <a:rPr lang="en-US" dirty="0"/>
              <a:t>WASD,</a:t>
            </a:r>
            <a:r>
              <a:rPr lang="bg-BG" dirty="0"/>
              <a:t> примерно)</a:t>
            </a:r>
          </a:p>
          <a:p>
            <a:pPr lvl="1"/>
            <a:r>
              <a:rPr lang="bg-BG" dirty="0"/>
              <a:t>Пръсти – докосване на екран, плъзгане, събиране и разтваряне на пръсти</a:t>
            </a:r>
          </a:p>
          <a:p>
            <a:pPr lvl="1"/>
            <a:r>
              <a:rPr lang="bg-BG" dirty="0" err="1"/>
              <a:t>Акселометри</a:t>
            </a:r>
            <a:r>
              <a:rPr lang="bg-BG" dirty="0"/>
              <a:t> и жироскопи – накланяне и въртене на цяло устройство</a:t>
            </a:r>
          </a:p>
        </p:txBody>
      </p:sp>
    </p:spTree>
    <p:extLst>
      <p:ext uri="{BB962C8B-B14F-4D97-AF65-F5344CB8AC3E}">
        <p14:creationId xmlns:p14="http://schemas.microsoft.com/office/powerpoint/2010/main" val="2741712078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Реализация</a:t>
                </a:r>
              </a:p>
              <a:p>
                <a:pPr lvl="1"/>
                <a:r>
                  <a:rPr lang="bg-BG" dirty="0"/>
                  <a:t>Движение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от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A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до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B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на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стъпки</a:t>
                </a:r>
                <a:endParaRPr lang="bg-BG" dirty="0"/>
              </a:p>
              <a:p>
                <a:pPr lvl="1"/>
                <a:r>
                  <a:rPr lang="bg-BG" dirty="0"/>
                  <a:t>Вектор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𝑣</m:t>
                        </m:r>
                      </m:e>
                    </m:acc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𝑛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𝐴𝐵</m:t>
                        </m:r>
                      </m:e>
                    </m:acc>
                  </m:oMath>
                </a14:m>
                <a:endParaRPr lang="en-US" b="0" dirty="0">
                  <a:solidFill>
                    <a:srgbClr val="FF388C"/>
                  </a:solidFill>
                </a:endParaRP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746024" y="2348103"/>
            <a:ext cx="1844776" cy="623697"/>
            <a:chOff x="226674" y="4610101"/>
            <a:chExt cx="1844776" cy="623697"/>
          </a:xfrm>
        </p:grpSpPr>
        <p:sp>
          <p:nvSpPr>
            <p:cNvPr id="5" name="Text Placeholder 2"/>
            <p:cNvSpPr txBox="1">
              <a:spLocks/>
            </p:cNvSpPr>
            <p:nvPr/>
          </p:nvSpPr>
          <p:spPr>
            <a:xfrm>
              <a:off x="226674" y="4610101"/>
              <a:ext cx="1082776" cy="62369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Начална точка</a:t>
              </a: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226674" y="4610102"/>
              <a:ext cx="1844776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6477000" y="5366269"/>
            <a:ext cx="1844776" cy="623697"/>
            <a:chOff x="-436644" y="4610101"/>
            <a:chExt cx="1844776" cy="623697"/>
          </a:xfrm>
        </p:grpSpPr>
        <p:sp>
          <p:nvSpPr>
            <p:cNvPr id="12" name="Text Placeholder 2"/>
            <p:cNvSpPr txBox="1">
              <a:spLocks/>
            </p:cNvSpPr>
            <p:nvPr/>
          </p:nvSpPr>
          <p:spPr>
            <a:xfrm>
              <a:off x="397058" y="4610101"/>
              <a:ext cx="1011074" cy="62369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Крайна точка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-436644" y="4610101"/>
              <a:ext cx="1844776" cy="1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1" name="Group 40"/>
          <p:cNvGrpSpPr/>
          <p:nvPr/>
        </p:nvGrpSpPr>
        <p:grpSpPr>
          <a:xfrm rot="2295836">
            <a:off x="2123559" y="3805071"/>
            <a:ext cx="4892384" cy="127080"/>
            <a:chOff x="1828800" y="4267200"/>
            <a:chExt cx="5486400" cy="152400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1828800" y="4343400"/>
              <a:ext cx="5486400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oval"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2743200" y="4267200"/>
              <a:ext cx="0" cy="152400"/>
            </a:xfrm>
            <a:prstGeom prst="straightConnector1">
              <a:avLst/>
            </a:prstGeom>
            <a:ln w="9525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3200400" y="4267200"/>
              <a:ext cx="0" cy="152400"/>
            </a:xfrm>
            <a:prstGeom prst="straightConnector1">
              <a:avLst/>
            </a:prstGeom>
            <a:ln w="9525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2286000" y="4267200"/>
              <a:ext cx="0" cy="152400"/>
            </a:xfrm>
            <a:prstGeom prst="straightConnector1">
              <a:avLst/>
            </a:prstGeom>
            <a:ln w="9525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4572000" y="4267200"/>
              <a:ext cx="0" cy="152400"/>
            </a:xfrm>
            <a:prstGeom prst="straightConnector1">
              <a:avLst/>
            </a:prstGeom>
            <a:ln w="9525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5029200" y="4267200"/>
              <a:ext cx="0" cy="152400"/>
            </a:xfrm>
            <a:prstGeom prst="straightConnector1">
              <a:avLst/>
            </a:prstGeom>
            <a:ln w="9525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3657600" y="4267200"/>
              <a:ext cx="0" cy="152400"/>
            </a:xfrm>
            <a:prstGeom prst="straightConnector1">
              <a:avLst/>
            </a:prstGeom>
            <a:ln w="9525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4114800" y="4267200"/>
              <a:ext cx="0" cy="152400"/>
            </a:xfrm>
            <a:prstGeom prst="straightConnector1">
              <a:avLst/>
            </a:prstGeom>
            <a:ln w="9525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6400800" y="4267200"/>
              <a:ext cx="0" cy="152400"/>
            </a:xfrm>
            <a:prstGeom prst="straightConnector1">
              <a:avLst/>
            </a:prstGeom>
            <a:ln w="9525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6858000" y="4267200"/>
              <a:ext cx="0" cy="152400"/>
            </a:xfrm>
            <a:prstGeom prst="straightConnector1">
              <a:avLst/>
            </a:prstGeom>
            <a:ln w="9525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5486400" y="4267200"/>
              <a:ext cx="0" cy="152400"/>
            </a:xfrm>
            <a:prstGeom prst="straightConnector1">
              <a:avLst/>
            </a:prstGeom>
            <a:ln w="9525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5943600" y="4267200"/>
              <a:ext cx="0" cy="152400"/>
            </a:xfrm>
            <a:prstGeom prst="straightConnector1">
              <a:avLst/>
            </a:prstGeom>
            <a:ln w="9525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Arrow Connector 41"/>
          <p:cNvCxnSpPr/>
          <p:nvPr/>
        </p:nvCxnSpPr>
        <p:spPr>
          <a:xfrm>
            <a:off x="3924789" y="3360461"/>
            <a:ext cx="328108" cy="260245"/>
          </a:xfrm>
          <a:prstGeom prst="straightConnector1">
            <a:avLst/>
          </a:prstGeom>
          <a:ln w="38100">
            <a:solidFill>
              <a:srgbClr val="FF388C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4204447" y="3506872"/>
            <a:ext cx="2692956" cy="623697"/>
            <a:chOff x="-1107484" y="4610101"/>
            <a:chExt cx="2692956" cy="623697"/>
          </a:xfrm>
        </p:grpSpPr>
        <p:sp>
          <p:nvSpPr>
            <p:cNvPr id="49" name="Text Placeholder 2"/>
            <p:cNvSpPr txBox="1">
              <a:spLocks/>
            </p:cNvSpPr>
            <p:nvPr/>
          </p:nvSpPr>
          <p:spPr>
            <a:xfrm>
              <a:off x="336204" y="4610101"/>
              <a:ext cx="1249268" cy="62369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Вектор на скоростта</a:t>
              </a: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-1107484" y="4610102"/>
              <a:ext cx="2692956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2276290" y="2352542"/>
                <a:ext cx="370421" cy="323165"/>
              </a:xfrm>
              <a:prstGeom prst="rect">
                <a:avLst/>
              </a:prstGeom>
              <a:noFill/>
            </p:spPr>
            <p:txBody>
              <a:bodyPr wrap="none" tIns="0" r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i="1" dirty="0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290" y="2352542"/>
                <a:ext cx="370421" cy="323165"/>
              </a:xfrm>
              <a:prstGeom prst="rect">
                <a:avLst/>
              </a:prstGeom>
              <a:blipFill rotWithShape="1">
                <a:blip r:embed="rId3"/>
                <a:stretch>
                  <a:fillRect r="-6557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2601723" y="2607781"/>
                <a:ext cx="365100" cy="323165"/>
              </a:xfrm>
              <a:prstGeom prst="rect">
                <a:avLst/>
              </a:prstGeom>
              <a:noFill/>
            </p:spPr>
            <p:txBody>
              <a:bodyPr wrap="none" tIns="0" r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723" y="2607781"/>
                <a:ext cx="365100" cy="323165"/>
              </a:xfrm>
              <a:prstGeom prst="rect">
                <a:avLst/>
              </a:prstGeom>
              <a:blipFill rotWithShape="1">
                <a:blip r:embed="rId4"/>
                <a:stretch>
                  <a:fillRect r="-6667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2917779" y="2856583"/>
                <a:ext cx="370421" cy="323165"/>
              </a:xfrm>
              <a:prstGeom prst="rect">
                <a:avLst/>
              </a:prstGeom>
              <a:noFill/>
            </p:spPr>
            <p:txBody>
              <a:bodyPr wrap="none" tIns="0" r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7779" y="2856583"/>
                <a:ext cx="370421" cy="323165"/>
              </a:xfrm>
              <a:prstGeom prst="rect">
                <a:avLst/>
              </a:prstGeom>
              <a:blipFill rotWithShape="1">
                <a:blip r:embed="rId5"/>
                <a:stretch>
                  <a:fillRect r="-6667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3593747" y="3367125"/>
                <a:ext cx="337721" cy="323165"/>
              </a:xfrm>
              <a:prstGeom prst="rect">
                <a:avLst/>
              </a:prstGeom>
              <a:noFill/>
            </p:spPr>
            <p:txBody>
              <a:bodyPr wrap="none" tIns="0" r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747" y="3367125"/>
                <a:ext cx="337721" cy="323165"/>
              </a:xfrm>
              <a:prstGeom prst="rect">
                <a:avLst/>
              </a:prstGeom>
              <a:blipFill rotWithShape="1">
                <a:blip r:embed="rId6"/>
                <a:stretch>
                  <a:fillRect r="-7273" b="-1887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6111183" y="5383501"/>
                <a:ext cx="364266" cy="323165"/>
              </a:xfrm>
              <a:prstGeom prst="rect">
                <a:avLst/>
              </a:prstGeom>
              <a:noFill/>
            </p:spPr>
            <p:txBody>
              <a:bodyPr wrap="none" tIns="0" r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183" y="5383501"/>
                <a:ext cx="364266" cy="323165"/>
              </a:xfrm>
              <a:prstGeom prst="rect">
                <a:avLst/>
              </a:prstGeom>
              <a:blipFill rotWithShape="1">
                <a:blip r:embed="rId7"/>
                <a:stretch>
                  <a:fillRect r="-3333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 rot="2244139">
                <a:off x="3197626" y="2973580"/>
                <a:ext cx="318356" cy="323165"/>
              </a:xfrm>
              <a:prstGeom prst="rect">
                <a:avLst/>
              </a:prstGeom>
              <a:noFill/>
            </p:spPr>
            <p:txBody>
              <a:bodyPr wrap="none" tIns="0" r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/>
                        </a:rPr>
                        <m:t>…</m:t>
                      </m:r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44139">
                <a:off x="3197626" y="2973580"/>
                <a:ext cx="318356" cy="3231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 rot="2244139">
                <a:off x="3847212" y="3491082"/>
                <a:ext cx="318356" cy="323165"/>
              </a:xfrm>
              <a:prstGeom prst="rect">
                <a:avLst/>
              </a:prstGeom>
              <a:noFill/>
            </p:spPr>
            <p:txBody>
              <a:bodyPr wrap="none" tIns="0" r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/>
                        </a:rPr>
                        <m:t>…</m:t>
                      </m:r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44139">
                <a:off x="3847212" y="3491082"/>
                <a:ext cx="318356" cy="32316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4349520"/>
      </p:ext>
    </p:extLst>
  </p:cSld>
  <p:clrMapOvr>
    <a:masterClrMapping/>
  </p:clrMapOvr>
  <p:transition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Навигация с </a:t>
            </a:r>
            <a:r>
              <a:rPr lang="en-US" dirty="0" err="1"/>
              <a:t>lil-gui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Сцена с или без движение</a:t>
            </a:r>
          </a:p>
          <a:p>
            <a:pPr lvl="1"/>
            <a:r>
              <a:rPr lang="bg-BG" dirty="0"/>
              <a:t>Да се въртим около нея хоризонтално и вертикално, но и да променяме разстоянието</a:t>
            </a:r>
          </a:p>
          <a:p>
            <a:pPr lvl="1"/>
            <a:r>
              <a:rPr lang="bg-BG" dirty="0"/>
              <a:t>Ще използваме сферични координати</a:t>
            </a:r>
          </a:p>
        </p:txBody>
      </p:sp>
      <p:grpSp>
        <p:nvGrpSpPr>
          <p:cNvPr id="5" name="Group 4"/>
          <p:cNvGrpSpPr/>
          <p:nvPr/>
        </p:nvGrpSpPr>
        <p:grpSpPr>
          <a:xfrm flipH="1">
            <a:off x="5547102" y="5230422"/>
            <a:ext cx="3124201" cy="453582"/>
            <a:chOff x="96876" y="4754817"/>
            <a:chExt cx="2809881" cy="453582"/>
          </a:xfrm>
        </p:grpSpPr>
        <p:sp>
          <p:nvSpPr>
            <p:cNvPr id="6" name="Text Placeholder 2"/>
            <p:cNvSpPr txBox="1">
              <a:spLocks/>
            </p:cNvSpPr>
            <p:nvPr/>
          </p:nvSpPr>
          <p:spPr>
            <a:xfrm>
              <a:off x="96878" y="4754817"/>
              <a:ext cx="1731928" cy="453582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Наляво-надясно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96876" y="4754817"/>
              <a:ext cx="2809881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2" name="Cube 21"/>
          <p:cNvSpPr/>
          <p:nvPr/>
        </p:nvSpPr>
        <p:spPr>
          <a:xfrm>
            <a:off x="3702804" y="4038600"/>
            <a:ext cx="1752600" cy="1752600"/>
          </a:xfrm>
          <a:prstGeom prst="cube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3" name="Arc 22"/>
          <p:cNvSpPr/>
          <p:nvPr/>
        </p:nvSpPr>
        <p:spPr>
          <a:xfrm>
            <a:off x="1605643" y="3048000"/>
            <a:ext cx="4858811" cy="2428165"/>
          </a:xfrm>
          <a:prstGeom prst="arc">
            <a:avLst>
              <a:gd name="adj1" fmla="val 1286003"/>
              <a:gd name="adj2" fmla="val 9453687"/>
            </a:avLst>
          </a:prstGeom>
          <a:noFill/>
          <a:ln w="19050">
            <a:solidFill>
              <a:srgbClr val="FF388C"/>
            </a:solidFill>
            <a:prstDash val="dash"/>
            <a:headEnd type="triangl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lt1"/>
              </a:solidFill>
            </a:endParaRPr>
          </a:p>
        </p:txBody>
      </p:sp>
      <p:sp>
        <p:nvSpPr>
          <p:cNvPr id="26" name="Arc 25"/>
          <p:cNvSpPr/>
          <p:nvPr/>
        </p:nvSpPr>
        <p:spPr>
          <a:xfrm rot="5400000">
            <a:off x="3067830" y="4475971"/>
            <a:ext cx="3048001" cy="1258861"/>
          </a:xfrm>
          <a:prstGeom prst="arc">
            <a:avLst>
              <a:gd name="adj1" fmla="val 3450062"/>
              <a:gd name="adj2" fmla="val 10126951"/>
            </a:avLst>
          </a:prstGeom>
          <a:noFill/>
          <a:ln w="19050">
            <a:solidFill>
              <a:srgbClr val="FF388C"/>
            </a:solidFill>
            <a:prstDash val="dash"/>
            <a:headEnd type="triangl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lt1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 flipH="1">
            <a:off x="1052946" y="3932694"/>
            <a:ext cx="3131304" cy="453582"/>
            <a:chOff x="-1207008" y="4754817"/>
            <a:chExt cx="2816270" cy="453582"/>
          </a:xfrm>
        </p:grpSpPr>
        <p:sp>
          <p:nvSpPr>
            <p:cNvPr id="28" name="Text Placeholder 2"/>
            <p:cNvSpPr txBox="1">
              <a:spLocks/>
            </p:cNvSpPr>
            <p:nvPr/>
          </p:nvSpPr>
          <p:spPr>
            <a:xfrm>
              <a:off x="96879" y="4754817"/>
              <a:ext cx="1512383" cy="453582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Нагоре-надолу</a:t>
              </a:r>
            </a:p>
          </p:txBody>
        </p:sp>
        <p:cxnSp>
          <p:nvCxnSpPr>
            <p:cNvPr id="29" name="Straight Connector 28"/>
            <p:cNvCxnSpPr/>
            <p:nvPr/>
          </p:nvCxnSpPr>
          <p:spPr>
            <a:xfrm flipH="1">
              <a:off x="-1207008" y="4754817"/>
              <a:ext cx="2816270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35" name="Straight Connector 34"/>
          <p:cNvCxnSpPr/>
          <p:nvPr/>
        </p:nvCxnSpPr>
        <p:spPr>
          <a:xfrm flipV="1">
            <a:off x="3352800" y="5020650"/>
            <a:ext cx="990600" cy="1283642"/>
          </a:xfrm>
          <a:prstGeom prst="line">
            <a:avLst/>
          </a:prstGeom>
          <a:noFill/>
          <a:ln w="19050">
            <a:solidFill>
              <a:srgbClr val="FF388C"/>
            </a:solidFill>
            <a:prstDash val="dash"/>
            <a:headEnd type="triangl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8" name="Group 37"/>
          <p:cNvGrpSpPr/>
          <p:nvPr/>
        </p:nvGrpSpPr>
        <p:grpSpPr>
          <a:xfrm flipH="1">
            <a:off x="846594" y="6007920"/>
            <a:ext cx="2705100" cy="453582"/>
            <a:chOff x="-823683" y="4754817"/>
            <a:chExt cx="2432946" cy="453582"/>
          </a:xfrm>
        </p:grpSpPr>
        <p:sp>
          <p:nvSpPr>
            <p:cNvPr id="39" name="Text Placeholder 2"/>
            <p:cNvSpPr txBox="1">
              <a:spLocks/>
            </p:cNvSpPr>
            <p:nvPr/>
          </p:nvSpPr>
          <p:spPr>
            <a:xfrm>
              <a:off x="96880" y="4754817"/>
              <a:ext cx="1512383" cy="453582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Напред-назад</a:t>
              </a:r>
            </a:p>
          </p:txBody>
        </p:sp>
        <p:cxnSp>
          <p:nvCxnSpPr>
            <p:cNvPr id="40" name="Straight Connector 39"/>
            <p:cNvCxnSpPr/>
            <p:nvPr/>
          </p:nvCxnSpPr>
          <p:spPr>
            <a:xfrm flipH="1">
              <a:off x="-823683" y="4754817"/>
              <a:ext cx="2432946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0586133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Възможност за интерактивно обикаляне на сцената през </a:t>
            </a:r>
            <a:r>
              <a:rPr lang="en-US" dirty="0" err="1"/>
              <a:t>lil-gui</a:t>
            </a:r>
            <a:endParaRPr lang="bg-BG" dirty="0"/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3FABC93D-D99C-4698-AC72-2F9652BB1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57400"/>
            <a:ext cx="7308179" cy="39662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7437517"/>
      </p:ext>
    </p:extLst>
  </p:cSld>
  <p:clrMapOvr>
    <a:masterClrMapping/>
  </p:clrMapOvr>
  <p:transition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Ръчна навигация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Проблем с общата интерактивност</a:t>
            </a:r>
          </a:p>
          <a:p>
            <a:pPr lvl="1"/>
            <a:r>
              <a:rPr lang="bg-BG" dirty="0"/>
              <a:t>Не е интуитивна и н</a:t>
            </a:r>
            <a:r>
              <a:rPr lang="en-US" dirty="0"/>
              <a:t>e</a:t>
            </a:r>
            <a:r>
              <a:rPr lang="bg-BG" dirty="0"/>
              <a:t> използва пълните възможности на интерактивните канали</a:t>
            </a:r>
          </a:p>
          <a:p>
            <a:r>
              <a:rPr lang="bg-BG" dirty="0"/>
              <a:t>Потенциално решение</a:t>
            </a:r>
          </a:p>
          <a:p>
            <a:pPr lvl="1"/>
            <a:r>
              <a:rPr lang="bg-BG" dirty="0"/>
              <a:t>Ръчно реализирана навигация</a:t>
            </a:r>
          </a:p>
          <a:p>
            <a:pPr lvl="1"/>
            <a:r>
              <a:rPr lang="bg-BG" dirty="0"/>
              <a:t>Прехващаме работата с мишката и променяме гледната точка</a:t>
            </a:r>
          </a:p>
        </p:txBody>
      </p:sp>
    </p:spTree>
    <p:extLst>
      <p:ext uri="{BB962C8B-B14F-4D97-AF65-F5344CB8AC3E}">
        <p14:creationId xmlns:p14="http://schemas.microsoft.com/office/powerpoint/2010/main" val="13164934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Същата навигация, но с мишка</a:t>
            </a:r>
          </a:p>
          <a:p>
            <a:pPr lvl="1"/>
            <a:r>
              <a:rPr lang="bg-BG" dirty="0"/>
              <a:t>Хоризонтално и вертикално обикаляне с плъзгане на мишката с натиснат ляв бутон</a:t>
            </a:r>
          </a:p>
          <a:p>
            <a:pPr lvl="1"/>
            <a:r>
              <a:rPr lang="bg-BG" dirty="0"/>
              <a:t>Приближаване и отдалечаване с вертикално плъзгане на мишката и натиснат десен бутон</a:t>
            </a:r>
          </a:p>
        </p:txBody>
      </p:sp>
      <p:grpSp>
        <p:nvGrpSpPr>
          <p:cNvPr id="3" name="Group 2"/>
          <p:cNvGrpSpPr/>
          <p:nvPr/>
        </p:nvGrpSpPr>
        <p:grpSpPr>
          <a:xfrm flipH="1">
            <a:off x="5547102" y="4316021"/>
            <a:ext cx="3124201" cy="667975"/>
            <a:chOff x="96876" y="4754816"/>
            <a:chExt cx="2809881" cy="667975"/>
          </a:xfrm>
        </p:grpSpPr>
        <p:sp>
          <p:nvSpPr>
            <p:cNvPr id="4" name="Text Placeholder 2"/>
            <p:cNvSpPr txBox="1">
              <a:spLocks/>
            </p:cNvSpPr>
            <p:nvPr/>
          </p:nvSpPr>
          <p:spPr>
            <a:xfrm>
              <a:off x="96878" y="4754816"/>
              <a:ext cx="1731928" cy="667975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Ляв бутон + наляво-надясно</a:t>
              </a:r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96876" y="4754817"/>
              <a:ext cx="2809881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Cube 5"/>
          <p:cNvSpPr/>
          <p:nvPr/>
        </p:nvSpPr>
        <p:spPr>
          <a:xfrm>
            <a:off x="3702804" y="3124200"/>
            <a:ext cx="1752600" cy="1752600"/>
          </a:xfrm>
          <a:prstGeom prst="cube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" name="Arc 6"/>
          <p:cNvSpPr/>
          <p:nvPr/>
        </p:nvSpPr>
        <p:spPr>
          <a:xfrm>
            <a:off x="1605643" y="2133600"/>
            <a:ext cx="4858811" cy="2428165"/>
          </a:xfrm>
          <a:prstGeom prst="arc">
            <a:avLst>
              <a:gd name="adj1" fmla="val 1286003"/>
              <a:gd name="adj2" fmla="val 9453687"/>
            </a:avLst>
          </a:prstGeom>
          <a:noFill/>
          <a:ln w="19050">
            <a:solidFill>
              <a:srgbClr val="FF388C"/>
            </a:solidFill>
            <a:prstDash val="dash"/>
            <a:headEnd type="triangl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lt1"/>
              </a:solidFill>
            </a:endParaRPr>
          </a:p>
        </p:txBody>
      </p:sp>
      <p:sp>
        <p:nvSpPr>
          <p:cNvPr id="8" name="Arc 7"/>
          <p:cNvSpPr/>
          <p:nvPr/>
        </p:nvSpPr>
        <p:spPr>
          <a:xfrm rot="5400000">
            <a:off x="3067830" y="3561571"/>
            <a:ext cx="3048001" cy="1258861"/>
          </a:xfrm>
          <a:prstGeom prst="arc">
            <a:avLst>
              <a:gd name="adj1" fmla="val 3518862"/>
              <a:gd name="adj2" fmla="val 10126951"/>
            </a:avLst>
          </a:prstGeom>
          <a:noFill/>
          <a:ln w="19050">
            <a:solidFill>
              <a:srgbClr val="FF388C"/>
            </a:solidFill>
            <a:prstDash val="dash"/>
            <a:headEnd type="triangl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lt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 flipH="1">
            <a:off x="1052945" y="3018294"/>
            <a:ext cx="3131305" cy="639306"/>
            <a:chOff x="-1207008" y="4754817"/>
            <a:chExt cx="2816271" cy="639306"/>
          </a:xfrm>
        </p:grpSpPr>
        <p:sp>
          <p:nvSpPr>
            <p:cNvPr id="10" name="Text Placeholder 2"/>
            <p:cNvSpPr txBox="1">
              <a:spLocks/>
            </p:cNvSpPr>
            <p:nvPr/>
          </p:nvSpPr>
          <p:spPr>
            <a:xfrm>
              <a:off x="96880" y="4754817"/>
              <a:ext cx="1512383" cy="639306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Ляв бутон + нагоре-надолу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 flipH="1">
              <a:off x="-1207008" y="4754817"/>
              <a:ext cx="2816270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2" name="Straight Connector 11"/>
          <p:cNvCxnSpPr/>
          <p:nvPr/>
        </p:nvCxnSpPr>
        <p:spPr>
          <a:xfrm flipV="1">
            <a:off x="3352800" y="4106250"/>
            <a:ext cx="990600" cy="1283642"/>
          </a:xfrm>
          <a:prstGeom prst="line">
            <a:avLst/>
          </a:prstGeom>
          <a:noFill/>
          <a:ln w="19050">
            <a:solidFill>
              <a:srgbClr val="FF388C"/>
            </a:solidFill>
            <a:prstDash val="dash"/>
            <a:headEnd type="triangl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3" name="Group 12"/>
          <p:cNvGrpSpPr/>
          <p:nvPr/>
        </p:nvGrpSpPr>
        <p:grpSpPr>
          <a:xfrm flipH="1">
            <a:off x="846592" y="5093520"/>
            <a:ext cx="2705102" cy="665392"/>
            <a:chOff x="-823683" y="4754817"/>
            <a:chExt cx="2432948" cy="665392"/>
          </a:xfrm>
        </p:grpSpPr>
        <p:sp>
          <p:nvSpPr>
            <p:cNvPr id="14" name="Text Placeholder 2"/>
            <p:cNvSpPr txBox="1">
              <a:spLocks/>
            </p:cNvSpPr>
            <p:nvPr/>
          </p:nvSpPr>
          <p:spPr>
            <a:xfrm>
              <a:off x="96882" y="4754817"/>
              <a:ext cx="1512383" cy="665392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Десен бутон + нагоре-надолу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flipH="1">
              <a:off x="-823683" y="4754817"/>
              <a:ext cx="2432946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961995961"/>
      </p:ext>
    </p:extLst>
  </p:cSld>
  <p:clrMapOvr>
    <a:masterClrMapping/>
  </p:clrMapOvr>
  <p:transition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Натискане на миши клавиш</a:t>
            </a:r>
          </a:p>
          <a:p>
            <a:pPr lvl="1"/>
            <a:r>
              <a:rPr lang="bg-BG" dirty="0"/>
              <a:t>Събитие </a:t>
            </a:r>
            <a:r>
              <a:rPr lang="en-GB" dirty="0" err="1">
                <a:solidFill>
                  <a:srgbClr val="FF388C"/>
                </a:solidFill>
              </a:rPr>
              <a:t>onmousedown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Запомня кой бутон е натиснат – </a:t>
            </a:r>
            <a:r>
              <a:rPr lang="en-GB" dirty="0" err="1">
                <a:solidFill>
                  <a:srgbClr val="FF388C"/>
                </a:solidFill>
              </a:rPr>
              <a:t>mouseButton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Запомня къде е натиснат – </a:t>
            </a:r>
            <a:r>
              <a:rPr lang="en-US" dirty="0" err="1">
                <a:solidFill>
                  <a:srgbClr val="FF388C"/>
                </a:solidFill>
              </a:rPr>
              <a:t>clientX</a:t>
            </a:r>
            <a:r>
              <a:rPr lang="en-US" dirty="0">
                <a:solidFill>
                  <a:srgbClr val="FF388C"/>
                </a:solidFill>
              </a:rPr>
              <a:t> </a:t>
            </a:r>
            <a:r>
              <a:rPr lang="bg-BG" dirty="0"/>
              <a:t>и </a:t>
            </a:r>
            <a:r>
              <a:rPr lang="en-US" dirty="0" err="1">
                <a:solidFill>
                  <a:srgbClr val="FF388C"/>
                </a:solidFill>
              </a:rPr>
              <a:t>clientY</a:t>
            </a:r>
            <a:endParaRPr lang="en-US" dirty="0">
              <a:solidFill>
                <a:srgbClr val="FF388C"/>
              </a:solidFill>
            </a:endParaRPr>
          </a:p>
          <a:p>
            <a:r>
              <a:rPr lang="bg-BG" dirty="0"/>
              <a:t>Натискане на десен клавиш</a:t>
            </a:r>
          </a:p>
          <a:p>
            <a:pPr lvl="1"/>
            <a:r>
              <a:rPr lang="bg-BG" dirty="0"/>
              <a:t>Събитие </a:t>
            </a:r>
            <a:r>
              <a:rPr lang="en-GB" dirty="0" err="1">
                <a:solidFill>
                  <a:srgbClr val="FF388C"/>
                </a:solidFill>
              </a:rPr>
              <a:t>oncontextmenu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Забранява контекстното меню</a:t>
            </a:r>
            <a:endParaRPr lang="bg-BG" dirty="0">
              <a:solidFill>
                <a:srgbClr val="FF388C"/>
              </a:solidFill>
            </a:endParaRPr>
          </a:p>
          <a:p>
            <a:r>
              <a:rPr lang="bg-BG" dirty="0"/>
              <a:t>Пускане на миши клавиш</a:t>
            </a:r>
          </a:p>
          <a:p>
            <a:pPr lvl="1"/>
            <a:r>
              <a:rPr lang="bg-BG" dirty="0"/>
              <a:t>Събитие </a:t>
            </a:r>
            <a:r>
              <a:rPr lang="en-GB" dirty="0" err="1">
                <a:solidFill>
                  <a:srgbClr val="FF388C"/>
                </a:solidFill>
              </a:rPr>
              <a:t>onmouseup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Забравя кой бутон е натиснат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68942868"/>
      </p:ext>
    </p:extLst>
  </p:cSld>
  <p:clrMapOvr>
    <a:masterClrMapping/>
  </p:clrMapOvr>
  <p:transition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Движение на мишката</a:t>
            </a:r>
          </a:p>
          <a:p>
            <a:pPr lvl="1"/>
            <a:r>
              <a:rPr lang="bg-BG" dirty="0"/>
              <a:t>Събитие </a:t>
            </a:r>
            <a:r>
              <a:rPr lang="en-GB" dirty="0" err="1">
                <a:solidFill>
                  <a:srgbClr val="FF388C"/>
                </a:solidFill>
              </a:rPr>
              <a:t>onmouse</a:t>
            </a:r>
            <a:r>
              <a:rPr lang="en-US" dirty="0">
                <a:solidFill>
                  <a:srgbClr val="FF388C"/>
                </a:solidFill>
              </a:rPr>
              <a:t>move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Ако не е натиснат бутон, нищо не прави</a:t>
            </a:r>
          </a:p>
          <a:p>
            <a:pPr lvl="1"/>
            <a:r>
              <a:rPr lang="bg-BG" dirty="0"/>
              <a:t>Изчислява преместването – </a:t>
            </a:r>
            <a:r>
              <a:rPr lang="en-US" dirty="0" err="1">
                <a:solidFill>
                  <a:srgbClr val="FF388C"/>
                </a:solidFill>
              </a:rPr>
              <a:t>dX</a:t>
            </a:r>
            <a:r>
              <a:rPr lang="en-US" dirty="0"/>
              <a:t> </a:t>
            </a:r>
            <a:r>
              <a:rPr lang="bg-BG" dirty="0"/>
              <a:t>и </a:t>
            </a:r>
            <a:r>
              <a:rPr lang="en-US" dirty="0" err="1">
                <a:solidFill>
                  <a:srgbClr val="FF388C"/>
                </a:solidFill>
              </a:rPr>
              <a:t>dY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Ако е натиснат ляв бутон, променя ъглите </a:t>
            </a:r>
            <a:r>
              <a:rPr lang="en-US" dirty="0">
                <a:solidFill>
                  <a:srgbClr val="FF388C"/>
                </a:solidFill>
              </a:rPr>
              <a:t>alpha</a:t>
            </a:r>
            <a:r>
              <a:rPr lang="bg-BG" dirty="0"/>
              <a:t> и </a:t>
            </a:r>
            <a:r>
              <a:rPr lang="en-US" dirty="0">
                <a:solidFill>
                  <a:srgbClr val="FF388C"/>
                </a:solidFill>
              </a:rPr>
              <a:t>beta</a:t>
            </a:r>
            <a:r>
              <a:rPr lang="bg-BG" dirty="0"/>
              <a:t> според </a:t>
            </a:r>
            <a:r>
              <a:rPr lang="en-US" dirty="0" err="1">
                <a:solidFill>
                  <a:srgbClr val="FF388C"/>
                </a:solidFill>
              </a:rPr>
              <a:t>dX</a:t>
            </a:r>
            <a:r>
              <a:rPr lang="en-US" dirty="0"/>
              <a:t> </a:t>
            </a:r>
            <a:r>
              <a:rPr lang="bg-BG" dirty="0"/>
              <a:t>и </a:t>
            </a:r>
            <a:r>
              <a:rPr lang="en-US" dirty="0" err="1">
                <a:solidFill>
                  <a:srgbClr val="FF388C"/>
                </a:solidFill>
              </a:rPr>
              <a:t>dY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Ако е натиснат десен бутон, променя разстоянието </a:t>
            </a:r>
            <a:r>
              <a:rPr lang="en-US" dirty="0">
                <a:solidFill>
                  <a:srgbClr val="FF388C"/>
                </a:solidFill>
              </a:rPr>
              <a:t>distance</a:t>
            </a:r>
            <a:r>
              <a:rPr lang="en-US" dirty="0"/>
              <a:t> </a:t>
            </a:r>
            <a:r>
              <a:rPr lang="bg-BG" dirty="0"/>
              <a:t>според </a:t>
            </a:r>
            <a:r>
              <a:rPr lang="en-US" dirty="0" err="1">
                <a:solidFill>
                  <a:srgbClr val="FF388C"/>
                </a:solidFill>
              </a:rPr>
              <a:t>dY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Запомня новата позиция в </a:t>
            </a:r>
            <a:r>
              <a:rPr lang="en-US" dirty="0" err="1">
                <a:solidFill>
                  <a:srgbClr val="FF388C"/>
                </a:solidFill>
              </a:rPr>
              <a:t>clientX</a:t>
            </a:r>
            <a:r>
              <a:rPr lang="en-US" dirty="0"/>
              <a:t> </a:t>
            </a:r>
            <a:r>
              <a:rPr lang="bg-BG" dirty="0"/>
              <a:t>и </a:t>
            </a:r>
            <a:r>
              <a:rPr lang="en-US" dirty="0" err="1">
                <a:solidFill>
                  <a:srgbClr val="FF388C"/>
                </a:solidFill>
              </a:rPr>
              <a:t>clientY</a:t>
            </a:r>
            <a:endParaRPr lang="bg-BG" dirty="0"/>
          </a:p>
          <a:p>
            <a:pPr lvl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7996661"/>
      </p:ext>
    </p:extLst>
  </p:cSld>
  <p:clrMapOvr>
    <a:masterClrMapping/>
  </p:clrMapOvr>
  <p:transition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Възможност за интерактивно обикаляне и приближаване с мишката</a:t>
            </a:r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11F2BBAB-A539-4638-B5E7-D3989C5BC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981200"/>
            <a:ext cx="7308179" cy="39662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8335275"/>
      </p:ext>
    </p:extLst>
  </p:cSld>
  <p:clrMapOvr>
    <a:masterClrMapping/>
  </p:clrMapOvr>
  <p:transition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Модули за навигация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Модули в </a:t>
            </a:r>
            <a:r>
              <a:rPr lang="en-US" dirty="0"/>
              <a:t>Three.js</a:t>
            </a:r>
          </a:p>
          <a:p>
            <a:pPr lvl="1"/>
            <a:r>
              <a:rPr lang="bg-BG" dirty="0"/>
              <a:t>Различни модули според типа на навигацията</a:t>
            </a:r>
          </a:p>
          <a:p>
            <a:pPr lvl="1"/>
            <a:r>
              <a:rPr lang="en-GB" dirty="0" err="1">
                <a:solidFill>
                  <a:srgbClr val="FF388C"/>
                </a:solidFill>
              </a:rPr>
              <a:t>DeviceOrientationControls</a:t>
            </a:r>
            <a:r>
              <a:rPr lang="bg-BG" dirty="0">
                <a:solidFill>
                  <a:srgbClr val="FF388C"/>
                </a:solidFill>
              </a:rPr>
              <a:t> </a:t>
            </a:r>
            <a:r>
              <a:rPr lang="bg-BG" dirty="0"/>
              <a:t>свързваше гледната точка с ориентацията на мобилно устройство, но вече го няма</a:t>
            </a:r>
          </a:p>
          <a:p>
            <a:pPr lvl="1"/>
            <a:r>
              <a:rPr lang="en-GB" dirty="0" err="1">
                <a:solidFill>
                  <a:srgbClr val="FF388C"/>
                </a:solidFill>
              </a:rPr>
              <a:t>FlyControls</a:t>
            </a:r>
            <a:r>
              <a:rPr lang="en-US" dirty="0">
                <a:solidFill>
                  <a:srgbClr val="FF388C"/>
                </a:solidFill>
              </a:rPr>
              <a:t> </a:t>
            </a:r>
            <a:r>
              <a:rPr lang="bg-BG" dirty="0"/>
              <a:t>и </a:t>
            </a:r>
            <a:r>
              <a:rPr lang="en-GB" dirty="0" err="1">
                <a:solidFill>
                  <a:srgbClr val="FF388C"/>
                </a:solidFill>
              </a:rPr>
              <a:t>FirstPersonControls</a:t>
            </a:r>
            <a:r>
              <a:rPr lang="en-US" dirty="0">
                <a:solidFill>
                  <a:srgbClr val="FF388C"/>
                </a:solidFill>
              </a:rPr>
              <a:t> </a:t>
            </a:r>
            <a:r>
              <a:rPr lang="bg-BG" dirty="0"/>
              <a:t>емулират движение на гледната точка като в игра</a:t>
            </a:r>
          </a:p>
          <a:p>
            <a:pPr lvl="1"/>
            <a:r>
              <a:rPr lang="en-GB" dirty="0" err="1">
                <a:solidFill>
                  <a:srgbClr val="FF388C"/>
                </a:solidFill>
              </a:rPr>
              <a:t>OrbitControls</a:t>
            </a:r>
            <a:r>
              <a:rPr lang="bg-BG" dirty="0">
                <a:solidFill>
                  <a:srgbClr val="FF388C"/>
                </a:solidFill>
              </a:rPr>
              <a:t> </a:t>
            </a:r>
            <a:r>
              <a:rPr lang="bg-BG" dirty="0"/>
              <a:t>помага обикалянето около цел като показаната до момента навигация</a:t>
            </a:r>
          </a:p>
        </p:txBody>
      </p:sp>
    </p:spTree>
    <p:extLst>
      <p:ext uri="{BB962C8B-B14F-4D97-AF65-F5344CB8AC3E}">
        <p14:creationId xmlns:p14="http://schemas.microsoft.com/office/powerpoint/2010/main" val="33028237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Отново същата навигация</a:t>
            </a:r>
          </a:p>
          <a:p>
            <a:pPr lvl="1"/>
            <a:r>
              <a:rPr lang="bg-BG" dirty="0"/>
              <a:t>Използваме орбитална навигация</a:t>
            </a:r>
          </a:p>
          <a:p>
            <a:pPr lvl="1"/>
            <a:r>
              <a:rPr lang="bg-BG" dirty="0"/>
              <a:t>Библиотека</a:t>
            </a:r>
            <a:r>
              <a:rPr lang="en-US" dirty="0"/>
              <a:t> </a:t>
            </a:r>
            <a:r>
              <a:rPr lang="en-US" dirty="0">
                <a:solidFill>
                  <a:srgbClr val="FF388C"/>
                </a:solidFill>
              </a:rPr>
              <a:t>OrbitControls.js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Намираме я в </a:t>
            </a:r>
            <a:r>
              <a:rPr lang="en-US" dirty="0">
                <a:solidFill>
                  <a:srgbClr val="FF388C"/>
                </a:solidFill>
              </a:rPr>
              <a:t>examples\</a:t>
            </a:r>
            <a:r>
              <a:rPr lang="en-US" dirty="0" err="1">
                <a:solidFill>
                  <a:srgbClr val="FF388C"/>
                </a:solidFill>
              </a:rPr>
              <a:t>js</a:t>
            </a:r>
            <a:r>
              <a:rPr lang="en-US" dirty="0">
                <a:solidFill>
                  <a:srgbClr val="FF388C"/>
                </a:solidFill>
              </a:rPr>
              <a:t>\controls</a:t>
            </a:r>
            <a:r>
              <a:rPr lang="bg-BG" dirty="0"/>
              <a:t> в </a:t>
            </a:r>
            <a:r>
              <a:rPr lang="en-US" dirty="0"/>
              <a:t>Three.js</a:t>
            </a:r>
          </a:p>
          <a:p>
            <a:r>
              <a:rPr lang="bg-BG" dirty="0"/>
              <a:t>Интерактивност</a:t>
            </a:r>
          </a:p>
          <a:p>
            <a:pPr lvl="1"/>
            <a:r>
              <a:rPr lang="bg-BG" dirty="0"/>
              <a:t>Въртене около сцената с ляв миши бутон или с плъзгане на пръст</a:t>
            </a:r>
          </a:p>
          <a:p>
            <a:pPr lvl="1"/>
            <a:r>
              <a:rPr lang="bg-BG" dirty="0"/>
              <a:t>Приближаване със среден миши бутон, с миши </a:t>
            </a:r>
            <a:r>
              <a:rPr lang="bg-BG" dirty="0" err="1"/>
              <a:t>скролер</a:t>
            </a:r>
            <a:r>
              <a:rPr lang="bg-BG" dirty="0"/>
              <a:t> или с пощипване с два пръста</a:t>
            </a:r>
          </a:p>
          <a:p>
            <a:pPr lvl="1"/>
            <a:r>
              <a:rPr lang="bg-BG" dirty="0"/>
              <a:t>Плъзгане встрани с десен миши бутон, с </a:t>
            </a:r>
            <a:r>
              <a:rPr lang="en-US" dirty="0"/>
              <a:t>Ctrl</a:t>
            </a:r>
            <a:r>
              <a:rPr lang="bg-BG" dirty="0"/>
              <a:t> или </a:t>
            </a:r>
            <a:r>
              <a:rPr lang="en-US" dirty="0"/>
              <a:t>Shift</a:t>
            </a:r>
            <a:r>
              <a:rPr lang="bg-BG" dirty="0"/>
              <a:t> + ляв миши бутон или с плъзгане на два пръста</a:t>
            </a:r>
          </a:p>
        </p:txBody>
      </p:sp>
    </p:spTree>
    <p:extLst>
      <p:ext uri="{BB962C8B-B14F-4D97-AF65-F5344CB8AC3E}">
        <p14:creationId xmlns:p14="http://schemas.microsoft.com/office/powerpoint/2010/main" val="4058242858"/>
      </p:ext>
    </p:extLst>
  </p:cSld>
  <p:clrMapOvr>
    <a:masterClrMapping/>
  </p:clrMapOvr>
  <p:transition>
    <p:push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Параметри</a:t>
            </a:r>
          </a:p>
          <a:p>
            <a:pPr lvl="1"/>
            <a:r>
              <a:rPr lang="bg-BG" dirty="0"/>
              <a:t>Параметрите могат да се видят в конструктора на </a:t>
            </a:r>
            <a:r>
              <a:rPr lang="en-US" dirty="0" err="1">
                <a:solidFill>
                  <a:srgbClr val="FF388C"/>
                </a:solidFill>
              </a:rPr>
              <a:t>OrbitControls</a:t>
            </a:r>
            <a:endParaRPr lang="en-US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Възможно е да се контролира допустимото разстояние, допустимите ъгли на завъртане, има ли инерция, кои движения са позволени</a:t>
            </a:r>
          </a:p>
          <a:p>
            <a:r>
              <a:rPr lang="bg-BG" dirty="0"/>
              <a:t>Реализация</a:t>
            </a:r>
          </a:p>
          <a:p>
            <a:pPr lvl="1"/>
            <a:r>
              <a:rPr lang="bg-BG" dirty="0"/>
              <a:t>Създаваме инстанция на </a:t>
            </a:r>
            <a:r>
              <a:rPr lang="en-US" dirty="0" err="1">
                <a:solidFill>
                  <a:srgbClr val="FF388C"/>
                </a:solidFill>
              </a:rPr>
              <a:t>OrbitControls</a:t>
            </a:r>
            <a:r>
              <a:rPr lang="bg-BG" dirty="0"/>
              <a:t>, която е свързана с камерата</a:t>
            </a:r>
          </a:p>
          <a:p>
            <a:pPr lvl="1"/>
            <a:r>
              <a:rPr lang="bg-BG" dirty="0"/>
              <a:t>Нагласяваме параметрите</a:t>
            </a:r>
          </a:p>
          <a:p>
            <a:pPr lvl="1"/>
            <a:r>
              <a:rPr lang="bg-BG" dirty="0"/>
              <a:t>Включваме инерция в параметрите и я поддържаме с </a:t>
            </a:r>
            <a:r>
              <a:rPr lang="en-US" dirty="0">
                <a:solidFill>
                  <a:srgbClr val="FF388C"/>
                </a:solidFill>
              </a:rPr>
              <a:t>update</a:t>
            </a:r>
            <a:r>
              <a:rPr lang="bg-BG" dirty="0"/>
              <a:t> в анимационния цикъл</a:t>
            </a:r>
          </a:p>
        </p:txBody>
      </p:sp>
    </p:spTree>
    <p:extLst>
      <p:ext uri="{BB962C8B-B14F-4D97-AF65-F5344CB8AC3E}">
        <p14:creationId xmlns:p14="http://schemas.microsoft.com/office/powerpoint/2010/main" val="1799610729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619156-9B8C-4015-92D3-4F625841A4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Преди да продължим</a:t>
            </a:r>
          </a:p>
          <a:p>
            <a:pPr lvl="1"/>
            <a:r>
              <a:rPr lang="bg-BG" dirty="0"/>
              <a:t>Промени по </a:t>
            </a:r>
            <a:r>
              <a:rPr lang="en-US" dirty="0" err="1"/>
              <a:t>vaxInit</a:t>
            </a:r>
            <a:endParaRPr lang="en-US" dirty="0"/>
          </a:p>
          <a:p>
            <a:pPr lvl="1"/>
            <a:r>
              <a:rPr lang="bg-BG" dirty="0"/>
              <a:t>Добавяме</a:t>
            </a:r>
            <a:r>
              <a:rPr lang="en-US" dirty="0"/>
              <a:t> </a:t>
            </a:r>
            <a:r>
              <a:rPr lang="bg-BG" dirty="0"/>
              <a:t>функция </a:t>
            </a:r>
            <a:r>
              <a:rPr lang="en-US" dirty="0" err="1">
                <a:solidFill>
                  <a:srgbClr val="FF388C"/>
                </a:solidFill>
              </a:rPr>
              <a:t>vaxSceneInit</a:t>
            </a:r>
            <a:r>
              <a:rPr lang="bg-BG" dirty="0"/>
              <a:t> за създаване на сцена и земя</a:t>
            </a:r>
          </a:p>
          <a:p>
            <a:pPr lvl="1"/>
            <a:r>
              <a:rPr lang="bg-BG" dirty="0"/>
              <a:t>Добавяме обект </a:t>
            </a:r>
            <a:r>
              <a:rPr lang="en-US" dirty="0">
                <a:solidFill>
                  <a:srgbClr val="FF388C"/>
                </a:solidFill>
              </a:rPr>
              <a:t>pillar</a:t>
            </a:r>
            <a:r>
              <a:rPr lang="bg-BG" dirty="0"/>
              <a:t> за пилон</a:t>
            </a:r>
          </a:p>
          <a:p>
            <a:pPr lvl="1"/>
            <a:r>
              <a:rPr lang="bg-BG" dirty="0"/>
              <a:t>Ограничаваме скоростта до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60</a:t>
            </a:r>
            <a:r>
              <a:rPr lang="bg-BG" dirty="0"/>
              <a:t> </a:t>
            </a:r>
            <a:r>
              <a:rPr lang="en-US" dirty="0"/>
              <a:t>fps</a:t>
            </a:r>
          </a:p>
          <a:p>
            <a:pPr lvl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22717060"/>
      </p:ext>
    </p:extLst>
  </p:cSld>
  <p:clrMapOvr>
    <a:masterClrMapping/>
  </p:clrMapOvr>
  <p:transition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Навигация чрез мишка, клавиши или пръсти</a:t>
            </a:r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2677DFB8-7846-41C8-A1A1-D785F0D2D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544" y="16002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0139745"/>
      </p:ext>
    </p:extLst>
  </p:cSld>
  <p:clrMapOvr>
    <a:masterClrMapping/>
  </p:clrMapOvr>
  <p:transition>
    <p:push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/>
              <a:t>Въпроси и коментари</a:t>
            </a:r>
            <a:endParaRPr lang="bg-BG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199869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Край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91035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Пример</a:t>
            </a:r>
          </a:p>
          <a:p>
            <a:pPr lvl="1"/>
            <a:r>
              <a:rPr lang="bg-BG" dirty="0"/>
              <a:t>Движение между две случайни точки в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en-US" dirty="0"/>
              <a:t>D (</a:t>
            </a:r>
            <a:r>
              <a:rPr lang="bg-BG" dirty="0"/>
              <a:t>върховете на пилоните)</a:t>
            </a:r>
          </a:p>
        </p:txBody>
      </p:sp>
      <p:pic>
        <p:nvPicPr>
          <p:cNvPr id="6" name="Picture 5">
            <a:hlinkClick r:id="rId2" action="ppaction://hlinkfile"/>
            <a:extLst>
              <a:ext uri="{FF2B5EF4-FFF2-40B4-BE49-F238E27FC236}">
                <a16:creationId xmlns:a16="http://schemas.microsoft.com/office/drawing/2014/main" id="{2EB37D2D-6E33-4EB7-AFFA-9B86D8897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70160672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Различна скорост</a:t>
                </a:r>
              </a:p>
              <a:p>
                <a:pPr lvl="1"/>
                <a:r>
                  <a:rPr lang="bg-BG" dirty="0"/>
                  <a:t>С промяна на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lang="bg-BG" dirty="0"/>
                  <a:t> контролираме скоростта</a:t>
                </a:r>
                <a:endParaRPr lang="en-US" dirty="0"/>
              </a:p>
              <a:p>
                <a:pPr lvl="1"/>
                <a:r>
                  <a:rPr lang="bg-BG" dirty="0"/>
                  <a:t>При по-голямо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lang="bg-BG" dirty="0"/>
                  <a:t> стъпките са повече и движението е по-бавно</a:t>
                </a:r>
              </a:p>
              <a:p>
                <a:pPr lvl="1"/>
                <a:r>
                  <a:rPr lang="bg-BG" dirty="0"/>
                  <a:t>Примери с по-бавна и с по-бърза скорост</a:t>
                </a: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hlinkClick r:id="rId3" action="ppaction://hlinkfile"/>
            <a:extLst>
              <a:ext uri="{FF2B5EF4-FFF2-40B4-BE49-F238E27FC236}">
                <a16:creationId xmlns:a16="http://schemas.microsoft.com/office/drawing/2014/main" id="{DD3DAF85-0DF7-4285-AF52-FE485E9BF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904" y="3124181"/>
            <a:ext cx="3657600" cy="19850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hlinkClick r:id="rId5" action="ppaction://hlinkfile"/>
            <a:extLst>
              <a:ext uri="{FF2B5EF4-FFF2-40B4-BE49-F238E27FC236}">
                <a16:creationId xmlns:a16="http://schemas.microsoft.com/office/drawing/2014/main" id="{06E00FFB-3C1A-4CF7-B74F-87A02020F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0496" y="3124200"/>
            <a:ext cx="3657600" cy="19850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01148224"/>
      </p:ext>
    </p:extLst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Custom Design">
  <a:themeElements>
    <a:clrScheme name="ARV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4F81B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7634</TotalTime>
  <Words>2049</Words>
  <Application>Microsoft Office PowerPoint</Application>
  <PresentationFormat>On-screen Show (4:3)</PresentationFormat>
  <Paragraphs>370</Paragraphs>
  <Slides>72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3" baseType="lpstr">
      <vt:lpstr>Arial</vt:lpstr>
      <vt:lpstr>Arial Black</vt:lpstr>
      <vt:lpstr>Calibri</vt:lpstr>
      <vt:lpstr>Calibri Light</vt:lpstr>
      <vt:lpstr>Cambria</vt:lpstr>
      <vt:lpstr>Cambria Math</vt:lpstr>
      <vt:lpstr>Candara</vt:lpstr>
      <vt:lpstr>Verdana</vt:lpstr>
      <vt:lpstr>Wingdings</vt:lpstr>
      <vt:lpstr>Wingdings 2</vt:lpstr>
      <vt:lpstr>Custom Design</vt:lpstr>
      <vt:lpstr>проф. д-р Павел Бойчев    КИТ-ФМИ-СУ    2022</vt:lpstr>
      <vt:lpstr>PowerPoint Presentation</vt:lpstr>
      <vt:lpstr>PowerPoint Presentation</vt:lpstr>
      <vt:lpstr>Движение по линия</vt:lpstr>
      <vt:lpstr>Вектор на скоростта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Линейна комбинация</vt:lpstr>
      <vt:lpstr>PowerPoint Presentation</vt:lpstr>
      <vt:lpstr>PowerPoint Presentation</vt:lpstr>
      <vt:lpstr>PowerPoint Presentation</vt:lpstr>
      <vt:lpstr>Траектория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Плавна анимация</vt:lpstr>
      <vt:lpstr>PowerPoint Presentation</vt:lpstr>
      <vt:lpstr>Използване</vt:lpstr>
      <vt:lpstr>PowerPoint Presentation</vt:lpstr>
      <vt:lpstr>Верига от команди</vt:lpstr>
      <vt:lpstr>PowerPoint Presentation</vt:lpstr>
      <vt:lpstr>PowerPoint Presentation</vt:lpstr>
      <vt:lpstr>Верига от движения</vt:lpstr>
      <vt:lpstr>PowerPoint Presentation</vt:lpstr>
      <vt:lpstr>Плавност на анимацията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И още</vt:lpstr>
      <vt:lpstr>PowerPoint Presentation</vt:lpstr>
      <vt:lpstr>Роля</vt:lpstr>
      <vt:lpstr>Интерактивни стойности</vt:lpstr>
      <vt:lpstr>PowerPoint Presentation</vt:lpstr>
      <vt:lpstr>Използване</vt:lpstr>
      <vt:lpstr>Първи пример</vt:lpstr>
      <vt:lpstr>PowerPoint Presentation</vt:lpstr>
      <vt:lpstr>PowerPoint Presentation</vt:lpstr>
      <vt:lpstr>Няколко стойности</vt:lpstr>
      <vt:lpstr>PowerPoint Presentation</vt:lpstr>
      <vt:lpstr>Реструктуриране</vt:lpstr>
      <vt:lpstr>PowerPoint Presentation</vt:lpstr>
      <vt:lpstr>Други типове данни</vt:lpstr>
      <vt:lpstr>PowerPoint Presentation</vt:lpstr>
      <vt:lpstr>PowerPoint Presentation</vt:lpstr>
      <vt:lpstr>PowerPoint Presentation</vt:lpstr>
      <vt:lpstr>PowerPoint Presentation</vt:lpstr>
      <vt:lpstr>Интерактивна навигация</vt:lpstr>
      <vt:lpstr>PowerPoint Presentation</vt:lpstr>
      <vt:lpstr>Навигация с lil-gui</vt:lpstr>
      <vt:lpstr>PowerPoint Presentation</vt:lpstr>
      <vt:lpstr>Ръчна навигация</vt:lpstr>
      <vt:lpstr>PowerPoint Presentation</vt:lpstr>
      <vt:lpstr>PowerPoint Presentation</vt:lpstr>
      <vt:lpstr>PowerPoint Presentation</vt:lpstr>
      <vt:lpstr>PowerPoint Presentation</vt:lpstr>
      <vt:lpstr>Модули за навигация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FMI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Pavel Boytchev</dc:creator>
  <cp:lastModifiedBy>Pavel Boytchev</cp:lastModifiedBy>
  <cp:revision>558</cp:revision>
  <dcterms:created xsi:type="dcterms:W3CDTF">2013-12-13T09:03:57Z</dcterms:created>
  <dcterms:modified xsi:type="dcterms:W3CDTF">2022-03-15T10:43:45Z</dcterms:modified>
</cp:coreProperties>
</file>